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 id="2147483660" r:id="rId2"/>
  </p:sldMasterIdLst>
  <p:notesMasterIdLst>
    <p:notesMasterId r:id="rId14"/>
  </p:notes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B88ED88E-33C7-4BCA-9961-122B31BDFE66}">
  <a:tblStyle styleId="{B88ED88E-33C7-4BCA-9961-122B31BDFE66}" styleName="Table_0"/>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23542396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 name="Shape 4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274319" y="274319"/>
            <a:ext cx="8595359" cy="822960"/>
          </a:xfrm>
          <a:prstGeom prst="rect">
            <a:avLst/>
          </a:prstGeom>
        </p:spPr>
        <p:txBody>
          <a:bodyPr lIns="91425" tIns="91425" rIns="91425" bIns="91425" anchor="t" anchorCtr="0"/>
          <a:lstStyle>
            <a:lvl1pPr>
              <a:buSzPct val="99224"/>
              <a:defRPr sz="4266"/>
            </a:lvl1pPr>
            <a:lvl2pPr>
              <a:buSzPct val="99224"/>
              <a:defRPr sz="4266"/>
            </a:lvl2pPr>
            <a:lvl3pPr>
              <a:buSzPct val="99224"/>
              <a:defRPr sz="4266"/>
            </a:lvl3pPr>
            <a:lvl4pPr>
              <a:buSzPct val="99224"/>
              <a:defRPr sz="4266"/>
            </a:lvl4pPr>
            <a:lvl5pPr>
              <a:buSzPct val="99224"/>
              <a:defRPr sz="4266"/>
            </a:lvl5pPr>
            <a:lvl6pPr>
              <a:buSzPct val="99224"/>
              <a:defRPr sz="4266"/>
            </a:lvl6pPr>
            <a:lvl7pPr>
              <a:buSzPct val="99224"/>
              <a:defRPr sz="4266"/>
            </a:lvl7pPr>
            <a:lvl8pPr>
              <a:buSzPct val="99224"/>
              <a:defRPr sz="4266"/>
            </a:lvl8pPr>
            <a:lvl9pPr>
              <a:buSzPct val="99224"/>
              <a:defRPr sz="4266"/>
            </a:lvl9pPr>
          </a:lstStyle>
          <a:p>
            <a:endParaRPr/>
          </a:p>
        </p:txBody>
      </p:sp>
      <p:sp>
        <p:nvSpPr>
          <p:cNvPr id="32" name="Shape 32"/>
          <p:cNvSpPr txBox="1">
            <a:spLocks noGrp="1"/>
          </p:cNvSpPr>
          <p:nvPr>
            <p:ph type="body" idx="1"/>
          </p:nvPr>
        </p:nvSpPr>
        <p:spPr>
          <a:xfrm>
            <a:off x="274319" y="1645919"/>
            <a:ext cx="4023360" cy="4937760"/>
          </a:xfrm>
          <a:prstGeom prst="rect">
            <a:avLst/>
          </a:prstGeom>
        </p:spPr>
        <p:txBody>
          <a:bodyPr lIns="91425" tIns="91425" rIns="91425" bIns="91425" anchor="t" anchorCtr="0"/>
          <a:lstStyle>
            <a:lvl1pPr>
              <a:buSzPct val="98765"/>
              <a:defRPr sz="2666"/>
            </a:lvl1pPr>
            <a:lvl2pPr>
              <a:buSzPct val="98765"/>
              <a:defRPr sz="2666"/>
            </a:lvl2pPr>
            <a:lvl3pPr>
              <a:buSzPct val="98765"/>
              <a:defRPr sz="2666"/>
            </a:lvl3pPr>
            <a:lvl4pPr>
              <a:buSzPct val="98765"/>
              <a:defRPr sz="2666"/>
            </a:lvl4pPr>
            <a:lvl5pPr>
              <a:buSzPct val="98765"/>
              <a:defRPr sz="2666"/>
            </a:lvl5pPr>
            <a:lvl6pPr>
              <a:buSzPct val="98765"/>
              <a:defRPr sz="2666"/>
            </a:lvl6pPr>
            <a:lvl7pPr>
              <a:buSzPct val="98765"/>
              <a:defRPr sz="2666"/>
            </a:lvl7pPr>
            <a:lvl8pPr>
              <a:buSzPct val="98765"/>
              <a:defRPr sz="2666"/>
            </a:lvl8pPr>
            <a:lvl9pPr>
              <a:buSzPct val="98765"/>
              <a:defRPr sz="2666"/>
            </a:lvl9pPr>
          </a:lstStyle>
          <a:p>
            <a:endParaRPr/>
          </a:p>
        </p:txBody>
      </p:sp>
      <p:sp>
        <p:nvSpPr>
          <p:cNvPr id="33" name="Shape 33"/>
          <p:cNvSpPr txBox="1">
            <a:spLocks noGrp="1"/>
          </p:cNvSpPr>
          <p:nvPr>
            <p:ph type="body" idx="2"/>
          </p:nvPr>
        </p:nvSpPr>
        <p:spPr>
          <a:xfrm>
            <a:off x="4846319" y="1645919"/>
            <a:ext cx="4023360" cy="4937760"/>
          </a:xfrm>
          <a:prstGeom prst="rect">
            <a:avLst/>
          </a:prstGeom>
        </p:spPr>
        <p:txBody>
          <a:bodyPr lIns="91425" tIns="91425" rIns="91425" bIns="91425" anchor="t" anchorCtr="0"/>
          <a:lstStyle>
            <a:lvl1pPr>
              <a:buSzPct val="98765"/>
              <a:defRPr sz="2666"/>
            </a:lvl1pPr>
            <a:lvl2pPr>
              <a:buSzPct val="98765"/>
              <a:defRPr sz="2666"/>
            </a:lvl2pPr>
            <a:lvl3pPr>
              <a:buSzPct val="98765"/>
              <a:defRPr sz="2666"/>
            </a:lvl3pPr>
            <a:lvl4pPr>
              <a:buSzPct val="98765"/>
              <a:defRPr sz="2666"/>
            </a:lvl4pPr>
            <a:lvl5pPr>
              <a:buSzPct val="98765"/>
              <a:defRPr sz="2666"/>
            </a:lvl5pPr>
            <a:lvl6pPr>
              <a:buSzPct val="98765"/>
              <a:defRPr sz="2666"/>
            </a:lvl6pPr>
            <a:lvl7pPr>
              <a:buSzPct val="98765"/>
              <a:defRPr sz="2666"/>
            </a:lvl7pPr>
            <a:lvl8pPr>
              <a:buSzPct val="98765"/>
              <a:defRPr sz="2666"/>
            </a:lvl8pPr>
            <a:lvl9pPr>
              <a:buSzPct val="98765"/>
              <a:defRPr sz="2666"/>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34"/>
        <p:cNvGrpSpPr/>
        <p:nvPr/>
      </p:nvGrpSpPr>
      <p:grpSpPr>
        <a:xfrm>
          <a:off x="0" y="0"/>
          <a:ext cx="0" cy="0"/>
          <a:chOff x="0" y="0"/>
          <a:chExt cx="0" cy="0"/>
        </a:xfrm>
      </p:grpSpPr>
      <p:sp>
        <p:nvSpPr>
          <p:cNvPr id="35" name="Shape 35"/>
          <p:cNvSpPr txBox="1">
            <a:spLocks noGrp="1"/>
          </p:cNvSpPr>
          <p:nvPr>
            <p:ph type="body" idx="1"/>
          </p:nvPr>
        </p:nvSpPr>
        <p:spPr>
          <a:xfrm>
            <a:off x="274319" y="6035039"/>
            <a:ext cx="8595359" cy="548639"/>
          </a:xfrm>
          <a:prstGeom prst="rect">
            <a:avLst/>
          </a:prstGeom>
        </p:spPr>
        <p:txBody>
          <a:bodyPr lIns="91425" tIns="91425" rIns="91425" bIns="91425" anchor="t" anchorCtr="0"/>
          <a:lstStyle>
            <a:lvl1pPr algn="ctr">
              <a:buSzPct val="100000"/>
              <a:defRPr sz="3200"/>
            </a:lvl1pPr>
            <a:lvl2pPr algn="ctr">
              <a:buSzPct val="100000"/>
              <a:defRPr sz="3200"/>
            </a:lvl2pPr>
            <a:lvl3pPr algn="ctr">
              <a:buSzPct val="100000"/>
              <a:defRPr sz="3200"/>
            </a:lvl3pPr>
            <a:lvl4pPr algn="ctr">
              <a:buSzPct val="100000"/>
              <a:defRPr sz="3200"/>
            </a:lvl4pPr>
            <a:lvl5pPr algn="ctr">
              <a:buSzPct val="100000"/>
              <a:defRPr sz="3200"/>
            </a:lvl5pPr>
            <a:lvl6pPr algn="ctr">
              <a:buSzPct val="100000"/>
              <a:defRPr sz="3200"/>
            </a:lvl6pPr>
            <a:lvl7pPr algn="ctr">
              <a:buSzPct val="100000"/>
              <a:defRPr sz="3200"/>
            </a:lvl7pPr>
            <a:lvl8pPr algn="ctr">
              <a:buSzPct val="100000"/>
              <a:defRPr sz="3200"/>
            </a:lvl8pPr>
            <a:lvl9pPr algn="ctr">
              <a:buSzPct val="100000"/>
              <a:defRPr sz="32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3"/>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24"/>
        <p:cNvGrpSpPr/>
        <p:nvPr/>
      </p:nvGrpSpPr>
      <p:grpSpPr>
        <a:xfrm>
          <a:off x="0" y="0"/>
          <a:ext cx="0" cy="0"/>
          <a:chOff x="0" y="0"/>
          <a:chExt cx="0" cy="0"/>
        </a:xfrm>
      </p:grpSpPr>
      <p:sp>
        <p:nvSpPr>
          <p:cNvPr id="25" name="Shape 25"/>
          <p:cNvSpPr txBox="1">
            <a:spLocks noGrp="1"/>
          </p:cNvSpPr>
          <p:nvPr>
            <p:ph type="ctrTitle"/>
          </p:nvPr>
        </p:nvSpPr>
        <p:spPr>
          <a:xfrm>
            <a:off x="822959" y="2743200"/>
            <a:ext cx="7498080" cy="1097279"/>
          </a:xfrm>
          <a:prstGeom prst="rect">
            <a:avLst/>
          </a:prstGeom>
        </p:spPr>
        <p:txBody>
          <a:bodyPr lIns="91425" tIns="91425" rIns="91425" bIns="91425" anchor="t" anchorCtr="0"/>
          <a:lstStyle>
            <a:lvl1pPr algn="ctr">
              <a:buSzPct val="100000"/>
              <a:defRPr sz="4800"/>
            </a:lvl1pPr>
            <a:lvl2pPr algn="ctr">
              <a:buSzPct val="100000"/>
              <a:defRPr sz="4800"/>
            </a:lvl2pPr>
            <a:lvl3pPr algn="ctr">
              <a:buSzPct val="100000"/>
              <a:defRPr sz="4800"/>
            </a:lvl3pPr>
            <a:lvl4pPr algn="ctr">
              <a:buSzPct val="100000"/>
              <a:defRPr sz="4800"/>
            </a:lvl4pPr>
            <a:lvl5pPr algn="ctr">
              <a:buSzPct val="100000"/>
              <a:defRPr sz="4800"/>
            </a:lvl5pPr>
            <a:lvl6pPr algn="ctr">
              <a:buSzPct val="100000"/>
              <a:defRPr sz="4800"/>
            </a:lvl6pPr>
            <a:lvl7pPr algn="ctr">
              <a:buSzPct val="100000"/>
              <a:defRPr sz="4800"/>
            </a:lvl7pPr>
            <a:lvl8pPr algn="ctr">
              <a:buSzPct val="100000"/>
              <a:defRPr sz="4800"/>
            </a:lvl8pPr>
            <a:lvl9pPr algn="ctr">
              <a:buSzPct val="100000"/>
              <a:defRPr sz="4800"/>
            </a:lvl9pPr>
          </a:lstStyle>
          <a:p>
            <a:endParaRPr/>
          </a:p>
        </p:txBody>
      </p:sp>
      <p:sp>
        <p:nvSpPr>
          <p:cNvPr id="26" name="Shape 26"/>
          <p:cNvSpPr txBox="1">
            <a:spLocks noGrp="1"/>
          </p:cNvSpPr>
          <p:nvPr>
            <p:ph type="subTitle" idx="1"/>
          </p:nvPr>
        </p:nvSpPr>
        <p:spPr>
          <a:xfrm>
            <a:off x="1645919" y="4114800"/>
            <a:ext cx="5852159" cy="822960"/>
          </a:xfrm>
          <a:prstGeom prst="rect">
            <a:avLst/>
          </a:prstGeom>
        </p:spPr>
        <p:txBody>
          <a:bodyPr lIns="91425" tIns="91425" rIns="91425" bIns="91425" anchor="t" anchorCtr="0"/>
          <a:lstStyle>
            <a:lvl1pPr algn="ctr">
              <a:buSzPct val="100000"/>
              <a:defRPr sz="3200"/>
            </a:lvl1pPr>
            <a:lvl2pPr algn="ctr">
              <a:buSzPct val="100000"/>
              <a:defRPr sz="3200"/>
            </a:lvl2pPr>
            <a:lvl3pPr algn="ctr">
              <a:buSzPct val="100000"/>
              <a:defRPr sz="3200"/>
            </a:lvl3pPr>
            <a:lvl4pPr algn="ctr">
              <a:buSzPct val="100000"/>
              <a:defRPr sz="3200"/>
            </a:lvl4pPr>
            <a:lvl5pPr algn="ctr">
              <a:buSzPct val="100000"/>
              <a:defRPr sz="3200"/>
            </a:lvl5pPr>
            <a:lvl6pPr algn="ctr">
              <a:buSzPct val="100000"/>
              <a:defRPr sz="3200"/>
            </a:lvl6pPr>
            <a:lvl7pPr algn="ctr">
              <a:buSzPct val="100000"/>
              <a:defRPr sz="3200"/>
            </a:lvl7pPr>
            <a:lvl8pPr algn="ctr">
              <a:buSzPct val="100000"/>
              <a:defRPr sz="3200"/>
            </a:lvl8pPr>
            <a:lvl9pPr algn="ctr">
              <a:buSzPct val="100000"/>
              <a:defRPr sz="32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274319" y="274319"/>
            <a:ext cx="8595359" cy="822960"/>
          </a:xfrm>
          <a:prstGeom prst="rect">
            <a:avLst/>
          </a:prstGeom>
        </p:spPr>
        <p:txBody>
          <a:bodyPr lIns="91425" tIns="91425" rIns="91425" bIns="91425" anchor="t" anchorCtr="0"/>
          <a:lstStyle>
            <a:lvl1pPr>
              <a:buSzPct val="99224"/>
              <a:defRPr sz="4266"/>
            </a:lvl1pPr>
            <a:lvl2pPr>
              <a:buSzPct val="99224"/>
              <a:defRPr sz="4266"/>
            </a:lvl2pPr>
            <a:lvl3pPr>
              <a:buSzPct val="99224"/>
              <a:defRPr sz="4266"/>
            </a:lvl3pPr>
            <a:lvl4pPr>
              <a:buSzPct val="99224"/>
              <a:defRPr sz="4266"/>
            </a:lvl4pPr>
            <a:lvl5pPr>
              <a:buSzPct val="99224"/>
              <a:defRPr sz="4266"/>
            </a:lvl5pPr>
            <a:lvl6pPr>
              <a:buSzPct val="99224"/>
              <a:defRPr sz="4266"/>
            </a:lvl6pPr>
            <a:lvl7pPr>
              <a:buSzPct val="99224"/>
              <a:defRPr sz="4266"/>
            </a:lvl7pPr>
            <a:lvl8pPr>
              <a:buSzPct val="99224"/>
              <a:defRPr sz="4266"/>
            </a:lvl8pPr>
            <a:lvl9pPr>
              <a:buSzPct val="99224"/>
              <a:defRPr sz="4266"/>
            </a:lvl9pPr>
          </a:lstStyle>
          <a:p>
            <a:endParaRPr/>
          </a:p>
        </p:txBody>
      </p:sp>
      <p:sp>
        <p:nvSpPr>
          <p:cNvPr id="29" name="Shape 29"/>
          <p:cNvSpPr txBox="1">
            <a:spLocks noGrp="1"/>
          </p:cNvSpPr>
          <p:nvPr>
            <p:ph type="body" idx="1"/>
          </p:nvPr>
        </p:nvSpPr>
        <p:spPr>
          <a:xfrm>
            <a:off x="274319" y="1645919"/>
            <a:ext cx="8595359" cy="4937760"/>
          </a:xfrm>
          <a:prstGeom prst="rect">
            <a:avLst/>
          </a:prstGeom>
        </p:spPr>
        <p:txBody>
          <a:bodyPr lIns="91425" tIns="91425" rIns="91425" bIns="91425" anchor="t" anchorCtr="0"/>
          <a:lstStyle>
            <a:lvl1pPr>
              <a:buSzPct val="98765"/>
              <a:defRPr sz="2666"/>
            </a:lvl1pPr>
            <a:lvl2pPr>
              <a:buSzPct val="98765"/>
              <a:defRPr sz="2666"/>
            </a:lvl2pPr>
            <a:lvl3pPr>
              <a:buSzPct val="98765"/>
              <a:defRPr sz="2666"/>
            </a:lvl3pPr>
            <a:lvl4pPr>
              <a:buSzPct val="98765"/>
              <a:defRPr sz="2666"/>
            </a:lvl4pPr>
            <a:lvl5pPr>
              <a:buSzPct val="98765"/>
              <a:defRPr sz="2666"/>
            </a:lvl5pPr>
            <a:lvl6pPr>
              <a:buSzPct val="98765"/>
              <a:defRPr sz="2666"/>
            </a:lvl6pPr>
            <a:lvl7pPr>
              <a:buSzPct val="98765"/>
              <a:defRPr sz="2666"/>
            </a:lvl7pPr>
            <a:lvl8pPr>
              <a:buSzPct val="98765"/>
              <a:defRPr sz="2666"/>
            </a:lvl8pPr>
            <a:lvl9pPr>
              <a:buSzPct val="98765"/>
              <a:defRPr sz="2666"/>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2"/>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2.jpg"/><Relationship Id="rId4" Type="http://schemas.openxmlformats.org/officeDocument/2006/relationships/hyperlink" Target="mailto:info@time4writing.co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3.jpg"/><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6"/>
        <p:cNvGrpSpPr/>
        <p:nvPr/>
      </p:nvGrpSpPr>
      <p:grpSpPr>
        <a:xfrm>
          <a:off x="0" y="0"/>
          <a:ext cx="0" cy="0"/>
          <a:chOff x="0" y="0"/>
          <a:chExt cx="0" cy="0"/>
        </a:xfrm>
      </p:grpSpPr>
      <p:sp>
        <p:nvSpPr>
          <p:cNvPr id="37" name="Shape 37"/>
          <p:cNvSpPr txBox="1">
            <a:spLocks noGrp="1"/>
          </p:cNvSpPr>
          <p:nvPr>
            <p:ph type="ctrTitle"/>
          </p:nvPr>
        </p:nvSpPr>
        <p:spPr>
          <a:xfrm>
            <a:off x="824670" y="1371600"/>
            <a:ext cx="7558222" cy="1704532"/>
          </a:xfrm>
          <a:prstGeom prst="rect">
            <a:avLst/>
          </a:prstGeom>
        </p:spPr>
        <p:txBody>
          <a:bodyPr lIns="38100" tIns="38100" rIns="38100" bIns="38100" anchor="t" anchorCtr="0">
            <a:spAutoFit/>
          </a:bodyPr>
          <a:lstStyle/>
          <a:p>
            <a:pPr algn="ctr" rtl="0">
              <a:lnSpc>
                <a:spcPct val="100000"/>
              </a:lnSpc>
              <a:buNone/>
            </a:pPr>
            <a:r>
              <a:rPr lang="en" sz="4800" b="1" i="0" dirty="0">
                <a:solidFill>
                  <a:srgbClr val="073763"/>
                </a:solidFill>
                <a:latin typeface="Arial"/>
                <a:ea typeface="Arial"/>
                <a:cs typeface="Arial"/>
                <a:sym typeface="Arial"/>
              </a:rPr>
              <a:t> Figurative Language:</a:t>
            </a:r>
          </a:p>
          <a:p>
            <a:pPr algn="ctr" rtl="0">
              <a:lnSpc>
                <a:spcPct val="100000"/>
              </a:lnSpc>
              <a:buNone/>
            </a:pPr>
            <a:r>
              <a:rPr lang="en" sz="3466" b="1" i="0" dirty="0">
                <a:solidFill>
                  <a:srgbClr val="073763"/>
                </a:solidFill>
                <a:latin typeface="Arial"/>
                <a:ea typeface="Arial"/>
                <a:cs typeface="Arial"/>
                <a:sym typeface="Arial"/>
              </a:rPr>
              <a:t>Taking Words Beyond Their </a:t>
            </a:r>
          </a:p>
          <a:p>
            <a:pPr algn="ctr" rtl="0">
              <a:lnSpc>
                <a:spcPct val="100000"/>
              </a:lnSpc>
              <a:buNone/>
            </a:pPr>
            <a:r>
              <a:rPr lang="en" sz="3466" b="1" i="0" dirty="0">
                <a:solidFill>
                  <a:srgbClr val="073763"/>
                </a:solidFill>
                <a:latin typeface="Arial"/>
                <a:ea typeface="Arial"/>
                <a:cs typeface="Arial"/>
                <a:sym typeface="Arial"/>
              </a:rPr>
              <a:t>Literal Meaning </a:t>
            </a:r>
          </a:p>
        </p:txBody>
      </p:sp>
      <p:sp>
        <p:nvSpPr>
          <p:cNvPr id="38" name="Shape 38"/>
          <p:cNvSpPr txBox="1"/>
          <p:nvPr/>
        </p:nvSpPr>
        <p:spPr>
          <a:xfrm>
            <a:off x="367469" y="3962400"/>
            <a:ext cx="8201610" cy="1789695"/>
          </a:xfrm>
          <a:prstGeom prst="rect">
            <a:avLst/>
          </a:prstGeom>
        </p:spPr>
        <p:txBody>
          <a:bodyPr lIns="38100" tIns="38100" rIns="38100" bIns="38100" anchor="t" anchorCtr="0">
            <a:spAutoFit/>
          </a:bodyPr>
          <a:lstStyle/>
          <a:p>
            <a:pPr algn="ctr" rtl="0">
              <a:lnSpc>
                <a:spcPct val="100000"/>
              </a:lnSpc>
              <a:buNone/>
            </a:pPr>
            <a:r>
              <a:rPr lang="en" sz="1333" dirty="0">
                <a:solidFill>
                  <a:srgbClr val="073763"/>
                </a:solidFill>
                <a:latin typeface="times new roman"/>
                <a:ea typeface="times new roman"/>
                <a:cs typeface="times new roman"/>
                <a:sym typeface="times new roman"/>
              </a:rPr>
              <a:t>Time4Writing provides these teachers materials to teachers and parents at no cost. </a:t>
            </a:r>
          </a:p>
          <a:p>
            <a:pPr algn="ctr" rtl="0">
              <a:lnSpc>
                <a:spcPct val="100000"/>
              </a:lnSpc>
              <a:buNone/>
            </a:pPr>
            <a:r>
              <a:rPr lang="en" sz="1333" dirty="0">
                <a:solidFill>
                  <a:srgbClr val="073763"/>
                </a:solidFill>
                <a:latin typeface="times new roman"/>
                <a:ea typeface="times new roman"/>
                <a:cs typeface="times new roman"/>
                <a:sym typeface="times new roman"/>
              </a:rPr>
              <a:t>More presentations, handouts, interactive online exercises, and video lessons are freely available at Time4Writing.com. </a:t>
            </a:r>
          </a:p>
          <a:p>
            <a:pPr algn="ctr" rtl="0">
              <a:lnSpc>
                <a:spcPct val="100000"/>
              </a:lnSpc>
              <a:buNone/>
            </a:pPr>
            <a:r>
              <a:rPr lang="en" sz="1333" dirty="0">
                <a:solidFill>
                  <a:srgbClr val="073763"/>
                </a:solidFill>
                <a:latin typeface="times new roman"/>
                <a:ea typeface="times new roman"/>
                <a:cs typeface="times new roman"/>
                <a:sym typeface="times new roman"/>
              </a:rPr>
              <a:t>Consider linking to these resources from your school, teacher, or homeschool educational site. </a:t>
            </a:r>
          </a:p>
          <a:p>
            <a:endParaRPr lang="en" sz="1333" dirty="0">
              <a:solidFill>
                <a:srgbClr val="073763"/>
              </a:solidFill>
              <a:latin typeface="times new roman"/>
              <a:ea typeface="times new roman"/>
              <a:cs typeface="times new roman"/>
              <a:sym typeface="times new roman"/>
            </a:endParaRPr>
          </a:p>
          <a:p>
            <a:pPr algn="ctr" rtl="0">
              <a:lnSpc>
                <a:spcPct val="100000"/>
              </a:lnSpc>
              <a:buNone/>
            </a:pPr>
            <a:r>
              <a:rPr lang="en" sz="1333" dirty="0">
                <a:solidFill>
                  <a:srgbClr val="073763"/>
                </a:solidFill>
                <a:latin typeface="times new roman"/>
                <a:ea typeface="times new roman"/>
                <a:cs typeface="times new roman"/>
                <a:sym typeface="times new roman"/>
              </a:rPr>
              <a:t>The rules: These materials must maintain the visibility of the Time4Writing trademark and copyright information. </a:t>
            </a:r>
          </a:p>
          <a:p>
            <a:pPr algn="ctr" rtl="0">
              <a:lnSpc>
                <a:spcPct val="100000"/>
              </a:lnSpc>
              <a:buNone/>
            </a:pPr>
            <a:r>
              <a:rPr lang="en" sz="1333" dirty="0">
                <a:solidFill>
                  <a:srgbClr val="073763"/>
                </a:solidFill>
                <a:latin typeface="times new roman"/>
                <a:ea typeface="times new roman"/>
                <a:cs typeface="times new roman"/>
                <a:sym typeface="times new roman"/>
              </a:rPr>
              <a:t>They can be copied and used for educational purposes. They are not for resale.</a:t>
            </a:r>
          </a:p>
          <a:p>
            <a:pPr algn="ctr" rtl="0">
              <a:lnSpc>
                <a:spcPct val="100000"/>
              </a:lnSpc>
              <a:buNone/>
            </a:pPr>
            <a:r>
              <a:rPr lang="en" sz="1333" dirty="0">
                <a:solidFill>
                  <a:srgbClr val="073763"/>
                </a:solidFill>
                <a:latin typeface="times new roman"/>
                <a:ea typeface="times new roman"/>
                <a:cs typeface="times new roman"/>
                <a:sym typeface="times new roman"/>
              </a:rPr>
              <a:t>Want to give us feedback? We'd like to hear your views:</a:t>
            </a:r>
            <a:r>
              <a:rPr lang="en" sz="1333" dirty="0">
                <a:solidFill>
                  <a:srgbClr val="B45F06"/>
                </a:solidFill>
                <a:latin typeface="times new roman"/>
                <a:ea typeface="times new roman"/>
                <a:cs typeface="times new roman"/>
                <a:sym typeface="times new roman"/>
              </a:rPr>
              <a:t> </a:t>
            </a:r>
            <a:r>
              <a:rPr lang="en" sz="1333" dirty="0">
                <a:solidFill>
                  <a:srgbClr val="000000"/>
                </a:solidFill>
                <a:latin typeface="times new roman"/>
                <a:ea typeface="times new roman"/>
                <a:cs typeface="times new roman"/>
                <a:sym typeface="times new roman"/>
              </a:rPr>
              <a:t> </a:t>
            </a:r>
            <a:r>
              <a:rPr lang="en" sz="1333" dirty="0">
                <a:solidFill>
                  <a:srgbClr val="000000"/>
                </a:solidFill>
                <a:latin typeface="arial"/>
                <a:ea typeface="arial"/>
                <a:cs typeface="arial"/>
                <a:sym typeface="arial"/>
              </a:rPr>
              <a:t> </a:t>
            </a:r>
          </a:p>
          <a:p>
            <a:pPr algn="ctr" rtl="0">
              <a:lnSpc>
                <a:spcPct val="100000"/>
              </a:lnSpc>
              <a:buNone/>
            </a:pPr>
            <a:r>
              <a:rPr lang="en" sz="1333" u="sng" dirty="0">
                <a:solidFill>
                  <a:srgbClr val="B45F06"/>
                </a:solidFill>
                <a:latin typeface="times new roman"/>
                <a:ea typeface="times new roman"/>
                <a:cs typeface="times new roman"/>
                <a:sym typeface="times new roman"/>
                <a:hlinkClick r:id="rId4"/>
              </a:rPr>
              <a:t>info@time4writing.com</a:t>
            </a:r>
          </a:p>
        </p:txBody>
      </p:sp>
      <p:sp>
        <p:nvSpPr>
          <p:cNvPr id="39" name="Shape 39"/>
          <p:cNvSpPr/>
          <p:nvPr/>
        </p:nvSpPr>
        <p:spPr>
          <a:xfrm>
            <a:off x="1710" y="1710"/>
            <a:ext cx="9153877" cy="1381972"/>
          </a:xfrm>
          <a:prstGeom prst="rect">
            <a:avLst/>
          </a:prstGeom>
          <a:blipFill>
            <a:blip r:embed="rId5"/>
            <a:stretch>
              <a:fillRect/>
            </a:stretch>
          </a:blipFill>
        </p:spPr>
      </p:sp>
      <p:sp>
        <p:nvSpPr>
          <p:cNvPr id="6" name="Rectangle 5"/>
          <p:cNvSpPr/>
          <p:nvPr/>
        </p:nvSpPr>
        <p:spPr>
          <a:xfrm>
            <a:off x="228600" y="6477000"/>
            <a:ext cx="8686800" cy="277812"/>
          </a:xfrm>
          <a:prstGeom prst="rect">
            <a:avLst/>
          </a:prstGeom>
          <a:solidFill>
            <a:srgbClr val="0F0F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US"/>
          </a:p>
        </p:txBody>
      </p:sp>
      <p:sp>
        <p:nvSpPr>
          <p:cNvPr id="7" name="Text Box 4"/>
          <p:cNvSpPr txBox="1">
            <a:spLocks noChangeArrowheads="1"/>
          </p:cNvSpPr>
          <p:nvPr/>
        </p:nvSpPr>
        <p:spPr bwMode="auto">
          <a:xfrm>
            <a:off x="293213" y="6477000"/>
            <a:ext cx="8545987" cy="23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95000"/>
              </a:lnSpc>
            </a:pP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www.time4writing.com/free-writing-resources               </a:t>
            </a: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a:t>
            </a:r>
            <a:endParaRPr lang="en-US" sz="1600" dirty="0">
              <a:solidFill>
                <a:srgbClr val="FFFFFF"/>
              </a:solidFill>
              <a:latin typeface="Arial" pitchFamily="34" charset="0"/>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06"/>
        <p:cNvGrpSpPr/>
        <p:nvPr/>
      </p:nvGrpSpPr>
      <p:grpSpPr>
        <a:xfrm>
          <a:off x="0" y="0"/>
          <a:ext cx="0" cy="0"/>
          <a:chOff x="0" y="0"/>
          <a:chExt cx="0" cy="0"/>
        </a:xfrm>
      </p:grpSpPr>
      <p:sp>
        <p:nvSpPr>
          <p:cNvPr id="107" name="Shape 107"/>
          <p:cNvSpPr txBox="1">
            <a:spLocks noGrp="1"/>
          </p:cNvSpPr>
          <p:nvPr>
            <p:ph type="ctrTitle"/>
          </p:nvPr>
        </p:nvSpPr>
        <p:spPr>
          <a:xfrm>
            <a:off x="228600" y="1461509"/>
            <a:ext cx="8610600" cy="4569905"/>
          </a:xfrm>
          <a:prstGeom prst="rect">
            <a:avLst/>
          </a:prstGeom>
        </p:spPr>
        <p:txBody>
          <a:bodyPr wrap="square" lIns="38100" tIns="38100" rIns="38100" bIns="38100" anchor="t" anchorCtr="0">
            <a:spAutoFit/>
          </a:bodyPr>
          <a:lstStyle/>
          <a:p>
            <a:pPr algn="ctr" rtl="0">
              <a:lnSpc>
                <a:spcPct val="100000"/>
              </a:lnSpc>
              <a:buNone/>
            </a:pPr>
            <a:r>
              <a:rPr lang="en" sz="3733" b="1" dirty="0">
                <a:solidFill>
                  <a:srgbClr val="073763"/>
                </a:solidFill>
                <a:latin typeface="Arial"/>
                <a:ea typeface="Arial"/>
                <a:cs typeface="Arial"/>
                <a:sym typeface="Arial"/>
              </a:rPr>
              <a:t>Why use Figurative Language</a:t>
            </a:r>
            <a:r>
              <a:rPr lang="en" sz="3733" b="1" dirty="0" smtClean="0">
                <a:solidFill>
                  <a:srgbClr val="073763"/>
                </a:solidFill>
                <a:latin typeface="Arial"/>
                <a:ea typeface="Arial"/>
                <a:cs typeface="Arial"/>
                <a:sym typeface="Arial"/>
              </a:rPr>
              <a:t>?</a:t>
            </a:r>
            <a:r>
              <a:rPr lang="en" sz="3733" b="1" dirty="0">
                <a:solidFill>
                  <a:srgbClr val="073763"/>
                </a:solidFill>
                <a:latin typeface="Arial"/>
                <a:ea typeface="Arial"/>
                <a:cs typeface="Arial"/>
                <a:sym typeface="Arial"/>
              </a:rPr>
              <a:t> </a:t>
            </a:r>
            <a:r>
              <a:rPr lang="en" sz="3733" b="1" dirty="0" smtClean="0">
                <a:solidFill>
                  <a:srgbClr val="073763"/>
                </a:solidFill>
                <a:latin typeface="Arial"/>
                <a:ea typeface="Arial"/>
                <a:cs typeface="Arial"/>
                <a:sym typeface="Arial"/>
              </a:rPr>
              <a:t/>
            </a:r>
            <a:br>
              <a:rPr lang="en" sz="3733" b="1" dirty="0" smtClean="0">
                <a:solidFill>
                  <a:srgbClr val="073763"/>
                </a:solidFill>
                <a:latin typeface="Arial"/>
                <a:ea typeface="Arial"/>
                <a:cs typeface="Arial"/>
                <a:sym typeface="Arial"/>
              </a:rPr>
            </a:br>
            <a:endParaRPr lang="en" sz="1000" b="1" dirty="0">
              <a:solidFill>
                <a:srgbClr val="073763"/>
              </a:solidFill>
              <a:latin typeface="Arial"/>
              <a:ea typeface="Arial"/>
              <a:cs typeface="Arial"/>
              <a:sym typeface="Arial"/>
            </a:endParaRPr>
          </a:p>
          <a:p>
            <a:pPr marL="1905000" marR="0" lvl="4" indent="-237066" algn="l" rtl="0">
              <a:lnSpc>
                <a:spcPct val="100000"/>
              </a:lnSpc>
              <a:spcBef>
                <a:spcPts val="0"/>
              </a:spcBef>
              <a:spcAft>
                <a:spcPts val="0"/>
              </a:spcAft>
              <a:buClr>
                <a:srgbClr val="073763"/>
              </a:buClr>
              <a:buSzPct val="101149"/>
              <a:buFont typeface="Wingdings"/>
              <a:buChar char="§"/>
            </a:pPr>
            <a:r>
              <a:rPr lang="en" sz="2933" b="0" dirty="0">
                <a:solidFill>
                  <a:srgbClr val="073763"/>
                </a:solidFill>
                <a:latin typeface="Arial"/>
                <a:ea typeface="Arial"/>
                <a:cs typeface="Arial"/>
                <a:sym typeface="Arial"/>
              </a:rPr>
              <a:t>to play with a word's </a:t>
            </a:r>
            <a:r>
              <a:rPr lang="en" sz="2933" b="1" dirty="0">
                <a:solidFill>
                  <a:srgbClr val="B45F06"/>
                </a:solidFill>
                <a:latin typeface="Arial"/>
                <a:ea typeface="Arial"/>
                <a:cs typeface="Arial"/>
                <a:sym typeface="Arial"/>
              </a:rPr>
              <a:t>literal meaning</a:t>
            </a:r>
          </a:p>
          <a:p>
            <a:pPr marL="1905000" marR="0" lvl="4" indent="-237066" algn="l" rtl="0">
              <a:lnSpc>
                <a:spcPct val="100000"/>
              </a:lnSpc>
              <a:spcBef>
                <a:spcPts val="0"/>
              </a:spcBef>
              <a:spcAft>
                <a:spcPts val="0"/>
              </a:spcAft>
              <a:buClr>
                <a:srgbClr val="073763"/>
              </a:buClr>
              <a:buSzPct val="101149"/>
              <a:buFont typeface="Wingdings"/>
              <a:buChar char="§"/>
            </a:pPr>
            <a:r>
              <a:rPr lang="en" sz="2933" b="0" dirty="0">
                <a:solidFill>
                  <a:srgbClr val="073763"/>
                </a:solidFill>
                <a:latin typeface="Arial"/>
                <a:ea typeface="Arial"/>
                <a:cs typeface="Arial"/>
                <a:sym typeface="Arial"/>
              </a:rPr>
              <a:t>to make writing more </a:t>
            </a:r>
            <a:r>
              <a:rPr lang="en" sz="2933" b="1" dirty="0">
                <a:solidFill>
                  <a:srgbClr val="B45F06"/>
                </a:solidFill>
                <a:latin typeface="Arial"/>
                <a:ea typeface="Arial"/>
                <a:cs typeface="Arial"/>
                <a:sym typeface="Arial"/>
              </a:rPr>
              <a:t>creative</a:t>
            </a:r>
            <a:r>
              <a:rPr lang="en" sz="2933" b="0" dirty="0">
                <a:solidFill>
                  <a:srgbClr val="073763"/>
                </a:solidFill>
                <a:latin typeface="Arial"/>
                <a:ea typeface="Arial"/>
                <a:cs typeface="Arial"/>
                <a:sym typeface="Arial"/>
              </a:rPr>
              <a:t> and </a:t>
            </a:r>
            <a:r>
              <a:rPr lang="en" sz="2933" b="1" dirty="0">
                <a:solidFill>
                  <a:srgbClr val="B45F06"/>
                </a:solidFill>
                <a:latin typeface="Arial"/>
                <a:ea typeface="Arial"/>
                <a:cs typeface="Arial"/>
                <a:sym typeface="Arial"/>
              </a:rPr>
              <a:t>fun</a:t>
            </a:r>
          </a:p>
          <a:p>
            <a:pPr marL="1905000" marR="0" lvl="4" indent="-237066" algn="l" rtl="0">
              <a:lnSpc>
                <a:spcPct val="100000"/>
              </a:lnSpc>
              <a:spcBef>
                <a:spcPts val="0"/>
              </a:spcBef>
              <a:spcAft>
                <a:spcPts val="0"/>
              </a:spcAft>
              <a:buClr>
                <a:srgbClr val="073763"/>
              </a:buClr>
              <a:buSzPct val="101149"/>
              <a:buFont typeface="Wingdings"/>
              <a:buChar char="§"/>
            </a:pPr>
            <a:r>
              <a:rPr lang="en" sz="2933" b="0" dirty="0">
                <a:solidFill>
                  <a:srgbClr val="073763"/>
                </a:solidFill>
                <a:latin typeface="Arial"/>
                <a:ea typeface="Arial"/>
                <a:cs typeface="Arial"/>
                <a:sym typeface="Arial"/>
              </a:rPr>
              <a:t>to allow a reader to </a:t>
            </a:r>
            <a:r>
              <a:rPr lang="en" sz="2933" b="1" dirty="0">
                <a:solidFill>
                  <a:srgbClr val="B45F06"/>
                </a:solidFill>
                <a:latin typeface="Arial"/>
                <a:ea typeface="Arial"/>
                <a:cs typeface="Arial"/>
                <a:sym typeface="Arial"/>
              </a:rPr>
              <a:t>visualize</a:t>
            </a:r>
            <a:r>
              <a:rPr lang="en" sz="2933" b="0" dirty="0">
                <a:solidFill>
                  <a:srgbClr val="073763"/>
                </a:solidFill>
                <a:latin typeface="Arial"/>
                <a:ea typeface="Arial"/>
                <a:cs typeface="Arial"/>
                <a:sym typeface="Arial"/>
              </a:rPr>
              <a:t> a scene</a:t>
            </a:r>
          </a:p>
          <a:p>
            <a:endParaRPr lang="en" sz="1000" b="0" dirty="0">
              <a:solidFill>
                <a:srgbClr val="073763"/>
              </a:solidFill>
              <a:latin typeface="Arial"/>
              <a:ea typeface="Arial"/>
              <a:cs typeface="Arial"/>
              <a:sym typeface="Arial"/>
            </a:endParaRPr>
          </a:p>
          <a:p>
            <a:pPr algn="ctr" rtl="0">
              <a:lnSpc>
                <a:spcPct val="100000"/>
              </a:lnSpc>
              <a:buNone/>
            </a:pPr>
            <a:r>
              <a:rPr lang="en" sz="2933" b="1" dirty="0">
                <a:solidFill>
                  <a:srgbClr val="073763"/>
                </a:solidFill>
                <a:latin typeface="Arial"/>
                <a:ea typeface="Arial"/>
                <a:cs typeface="Arial"/>
                <a:sym typeface="Arial"/>
              </a:rPr>
              <a:t>These will help you do just that!</a:t>
            </a:r>
          </a:p>
          <a:p>
            <a:pPr algn="ctr" rtl="0">
              <a:lnSpc>
                <a:spcPct val="100000"/>
              </a:lnSpc>
              <a:buNone/>
            </a:pPr>
            <a:r>
              <a:rPr lang="en" sz="2933" b="1" dirty="0">
                <a:solidFill>
                  <a:srgbClr val="B45F06"/>
                </a:solidFill>
                <a:latin typeface="Arial"/>
                <a:ea typeface="Arial"/>
                <a:cs typeface="Arial"/>
                <a:sym typeface="Arial"/>
              </a:rPr>
              <a:t>similes</a:t>
            </a:r>
          </a:p>
          <a:p>
            <a:pPr algn="ctr" rtl="0">
              <a:lnSpc>
                <a:spcPct val="100000"/>
              </a:lnSpc>
              <a:buNone/>
            </a:pPr>
            <a:r>
              <a:rPr lang="en" sz="2933" b="1" dirty="0">
                <a:solidFill>
                  <a:srgbClr val="B45F06"/>
                </a:solidFill>
                <a:latin typeface="Arial"/>
                <a:ea typeface="Arial"/>
                <a:cs typeface="Arial"/>
                <a:sym typeface="Arial"/>
              </a:rPr>
              <a:t>metaphors</a:t>
            </a:r>
          </a:p>
          <a:p>
            <a:pPr algn="ctr" rtl="0">
              <a:lnSpc>
                <a:spcPct val="100000"/>
              </a:lnSpc>
              <a:buNone/>
            </a:pPr>
            <a:r>
              <a:rPr lang="en" sz="2933" b="1" dirty="0">
                <a:solidFill>
                  <a:srgbClr val="B45F06"/>
                </a:solidFill>
                <a:latin typeface="Arial"/>
                <a:ea typeface="Arial"/>
                <a:cs typeface="Arial"/>
                <a:sym typeface="Arial"/>
              </a:rPr>
              <a:t>idioms</a:t>
            </a:r>
          </a:p>
          <a:p>
            <a:pPr algn="ctr" rtl="0">
              <a:lnSpc>
                <a:spcPct val="100000"/>
              </a:lnSpc>
              <a:buNone/>
            </a:pPr>
            <a:r>
              <a:rPr lang="en" sz="2933" b="1" dirty="0">
                <a:solidFill>
                  <a:srgbClr val="B45F06"/>
                </a:solidFill>
                <a:latin typeface="Arial"/>
                <a:ea typeface="Arial"/>
                <a:cs typeface="Arial"/>
                <a:sym typeface="Arial"/>
              </a:rPr>
              <a:t>personification</a:t>
            </a:r>
          </a:p>
        </p:txBody>
      </p:sp>
      <p:sp>
        <p:nvSpPr>
          <p:cNvPr id="109" name="Shape 109"/>
          <p:cNvSpPr/>
          <p:nvPr/>
        </p:nvSpPr>
        <p:spPr>
          <a:xfrm>
            <a:off x="0" y="0"/>
            <a:ext cx="9153877" cy="1381972"/>
          </a:xfrm>
          <a:prstGeom prst="rect">
            <a:avLst/>
          </a:prstGeom>
          <a:blipFill>
            <a:blip r:embed="rId4"/>
            <a:stretch>
              <a:fillRect/>
            </a:stretch>
          </a:blipFill>
        </p:spPr>
      </p:sp>
      <p:sp>
        <p:nvSpPr>
          <p:cNvPr id="5" name="Rectangle 4"/>
          <p:cNvSpPr/>
          <p:nvPr/>
        </p:nvSpPr>
        <p:spPr>
          <a:xfrm>
            <a:off x="228600" y="6477000"/>
            <a:ext cx="8686800" cy="277812"/>
          </a:xfrm>
          <a:prstGeom prst="rect">
            <a:avLst/>
          </a:prstGeom>
          <a:solidFill>
            <a:srgbClr val="0F0F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US"/>
          </a:p>
        </p:txBody>
      </p:sp>
      <p:sp>
        <p:nvSpPr>
          <p:cNvPr id="6" name="Text Box 4"/>
          <p:cNvSpPr txBox="1">
            <a:spLocks noChangeArrowheads="1"/>
          </p:cNvSpPr>
          <p:nvPr/>
        </p:nvSpPr>
        <p:spPr bwMode="auto">
          <a:xfrm>
            <a:off x="293213" y="6477000"/>
            <a:ext cx="8545987" cy="23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95000"/>
              </a:lnSpc>
            </a:pP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www.time4writing.com/free-writing-resources               </a:t>
            </a: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a:t>
            </a:r>
            <a:endParaRPr lang="en-US" sz="1600" dirty="0">
              <a:solidFill>
                <a:srgbClr val="FFFFFF"/>
              </a:solidFill>
              <a:latin typeface="Arial" pitchFamily="34" charset="0"/>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13"/>
        <p:cNvGrpSpPr/>
        <p:nvPr/>
      </p:nvGrpSpPr>
      <p:grpSpPr>
        <a:xfrm>
          <a:off x="0" y="0"/>
          <a:ext cx="0" cy="0"/>
          <a:chOff x="0" y="0"/>
          <a:chExt cx="0" cy="0"/>
        </a:xfrm>
      </p:grpSpPr>
      <p:sp>
        <p:nvSpPr>
          <p:cNvPr id="114" name="Shape 114"/>
          <p:cNvSpPr txBox="1">
            <a:spLocks noGrp="1"/>
          </p:cNvSpPr>
          <p:nvPr>
            <p:ph type="ctrTitle"/>
          </p:nvPr>
        </p:nvSpPr>
        <p:spPr>
          <a:xfrm>
            <a:off x="276030" y="1338451"/>
            <a:ext cx="8332740" cy="795149"/>
          </a:xfrm>
          <a:prstGeom prst="rect">
            <a:avLst/>
          </a:prstGeom>
        </p:spPr>
        <p:txBody>
          <a:bodyPr lIns="38100" tIns="38100" rIns="38100" bIns="38100" anchor="t" anchorCtr="0">
            <a:spAutoFit/>
          </a:bodyPr>
          <a:lstStyle/>
          <a:p>
            <a:pPr algn="ctr" rtl="0">
              <a:lnSpc>
                <a:spcPct val="100000"/>
              </a:lnSpc>
              <a:buNone/>
            </a:pPr>
            <a:r>
              <a:rPr lang="en" sz="3733" b="1" dirty="0">
                <a:solidFill>
                  <a:srgbClr val="B45F06"/>
                </a:solidFill>
                <a:latin typeface="courier new"/>
                <a:ea typeface="courier new"/>
                <a:cs typeface="courier new"/>
                <a:sym typeface="courier new"/>
              </a:rPr>
              <a:t>The end.</a:t>
            </a:r>
          </a:p>
        </p:txBody>
      </p:sp>
      <p:sp>
        <p:nvSpPr>
          <p:cNvPr id="115" name="Shape 115"/>
          <p:cNvSpPr/>
          <p:nvPr/>
        </p:nvSpPr>
        <p:spPr>
          <a:xfrm>
            <a:off x="1710" y="1710"/>
            <a:ext cx="9153877" cy="1381972"/>
          </a:xfrm>
          <a:prstGeom prst="rect">
            <a:avLst/>
          </a:prstGeom>
          <a:blipFill>
            <a:blip r:embed="rId4"/>
            <a:stretch>
              <a:fillRect/>
            </a:stretch>
          </a:blipFill>
        </p:spPr>
      </p:sp>
      <p:sp>
        <p:nvSpPr>
          <p:cNvPr id="116" name="Shape 116"/>
          <p:cNvSpPr txBox="1"/>
          <p:nvPr/>
        </p:nvSpPr>
        <p:spPr>
          <a:xfrm>
            <a:off x="1524000" y="1905000"/>
            <a:ext cx="6109531" cy="3770263"/>
          </a:xfrm>
          <a:prstGeom prst="rect">
            <a:avLst/>
          </a:prstGeom>
        </p:spPr>
        <p:txBody>
          <a:bodyPr wrap="square" lIns="38100" tIns="38100" rIns="38100" bIns="38100" anchor="t" anchorCtr="0">
            <a:spAutoFit/>
          </a:bodyPr>
          <a:lstStyle/>
          <a:p>
            <a:pPr rtl="0">
              <a:lnSpc>
                <a:spcPct val="100000"/>
              </a:lnSpc>
              <a:buNone/>
            </a:pPr>
            <a:r>
              <a:rPr lang="en" sz="2400" dirty="0">
                <a:solidFill>
                  <a:srgbClr val="073763"/>
                </a:solidFill>
                <a:latin typeface="georgia"/>
                <a:ea typeface="georgia"/>
                <a:cs typeface="georgia"/>
                <a:sym typeface="georgia"/>
              </a:rPr>
              <a:t>More free SENTENCE WRITING resources: </a:t>
            </a:r>
          </a:p>
          <a:p>
            <a:pPr marL="381000" marR="0" lvl="0" indent="-203200" rtl="0">
              <a:lnSpc>
                <a:spcPct val="100000"/>
              </a:lnSpc>
              <a:spcBef>
                <a:spcPts val="0"/>
              </a:spcBef>
              <a:spcAft>
                <a:spcPts val="0"/>
              </a:spcAft>
              <a:buClr>
                <a:srgbClr val="073763"/>
              </a:buClr>
              <a:buSzPct val="166666"/>
              <a:buFont typeface="Arial"/>
              <a:buChar char="•"/>
            </a:pPr>
            <a:r>
              <a:rPr lang="en" sz="2400" dirty="0">
                <a:solidFill>
                  <a:srgbClr val="073763"/>
                </a:solidFill>
                <a:latin typeface="georgia"/>
                <a:ea typeface="georgia"/>
                <a:cs typeface="georgia"/>
                <a:sym typeface="georgia"/>
              </a:rPr>
              <a:t>fragments &amp; run-ons</a:t>
            </a:r>
          </a:p>
          <a:p>
            <a:pPr marL="381000" marR="0" lvl="0" indent="-203200" rtl="0">
              <a:lnSpc>
                <a:spcPct val="100000"/>
              </a:lnSpc>
              <a:spcBef>
                <a:spcPts val="0"/>
              </a:spcBef>
              <a:spcAft>
                <a:spcPts val="0"/>
              </a:spcAft>
              <a:buClr>
                <a:srgbClr val="073763"/>
              </a:buClr>
              <a:buSzPct val="166666"/>
              <a:buFont typeface="Arial"/>
              <a:buChar char="•"/>
            </a:pPr>
            <a:r>
              <a:rPr lang="en" sz="2400" dirty="0">
                <a:solidFill>
                  <a:srgbClr val="073763"/>
                </a:solidFill>
                <a:latin typeface="georgia"/>
                <a:ea typeface="georgia"/>
                <a:cs typeface="georgia"/>
                <a:sym typeface="georgia"/>
              </a:rPr>
              <a:t>types of sentences</a:t>
            </a:r>
          </a:p>
          <a:p>
            <a:pPr marL="381000" marR="0" lvl="0" indent="-203200" rtl="0">
              <a:lnSpc>
                <a:spcPct val="100000"/>
              </a:lnSpc>
              <a:spcBef>
                <a:spcPts val="0"/>
              </a:spcBef>
              <a:spcAft>
                <a:spcPts val="0"/>
              </a:spcAft>
              <a:buClr>
                <a:srgbClr val="073763"/>
              </a:buClr>
              <a:buSzPct val="166666"/>
              <a:buFont typeface="Arial"/>
              <a:buChar char="•"/>
            </a:pPr>
            <a:r>
              <a:rPr lang="en" sz="2400" dirty="0">
                <a:solidFill>
                  <a:srgbClr val="073763"/>
                </a:solidFill>
                <a:latin typeface="georgia"/>
                <a:ea typeface="georgia"/>
                <a:cs typeface="georgia"/>
                <a:sym typeface="georgia"/>
              </a:rPr>
              <a:t>improving sentence structure</a:t>
            </a:r>
          </a:p>
          <a:p>
            <a:pPr marL="381000" marR="0" lvl="0" indent="-203200" rtl="0">
              <a:lnSpc>
                <a:spcPct val="100000"/>
              </a:lnSpc>
              <a:spcBef>
                <a:spcPts val="0"/>
              </a:spcBef>
              <a:spcAft>
                <a:spcPts val="0"/>
              </a:spcAft>
              <a:buClr>
                <a:srgbClr val="073763"/>
              </a:buClr>
              <a:buSzPct val="166666"/>
              <a:buFont typeface="Arial"/>
              <a:buChar char="•"/>
            </a:pPr>
            <a:r>
              <a:rPr lang="en" sz="2400" dirty="0">
                <a:solidFill>
                  <a:srgbClr val="073763"/>
                </a:solidFill>
                <a:latin typeface="georgia"/>
                <a:ea typeface="georgia"/>
                <a:cs typeface="georgia"/>
                <a:sym typeface="georgia"/>
              </a:rPr>
              <a:t>common sentence errors</a:t>
            </a:r>
          </a:p>
          <a:p>
            <a:endParaRPr lang="en" sz="2400" dirty="0">
              <a:solidFill>
                <a:srgbClr val="073763"/>
              </a:solidFill>
              <a:latin typeface="georgia"/>
              <a:ea typeface="georgia"/>
              <a:cs typeface="georgia"/>
              <a:sym typeface="georgia"/>
            </a:endParaRPr>
          </a:p>
          <a:p>
            <a:pPr rtl="0">
              <a:lnSpc>
                <a:spcPct val="100000"/>
              </a:lnSpc>
              <a:buNone/>
            </a:pPr>
            <a:r>
              <a:rPr lang="en" sz="2400" dirty="0">
                <a:solidFill>
                  <a:srgbClr val="073763"/>
                </a:solidFill>
                <a:latin typeface="georgia"/>
                <a:ea typeface="georgia"/>
                <a:cs typeface="georgia"/>
                <a:sym typeface="georgia"/>
              </a:rPr>
              <a:t>Eight-week SENTENCE WRITING courses:</a:t>
            </a:r>
          </a:p>
          <a:p>
            <a:pPr marL="381000" marR="0" lvl="0" indent="-203200" rtl="0">
              <a:lnSpc>
                <a:spcPct val="100000"/>
              </a:lnSpc>
              <a:spcBef>
                <a:spcPts val="0"/>
              </a:spcBef>
              <a:spcAft>
                <a:spcPts val="0"/>
              </a:spcAft>
              <a:buClr>
                <a:srgbClr val="073763"/>
              </a:buClr>
              <a:buSzPct val="166666"/>
              <a:buFont typeface="Arial"/>
              <a:buChar char="•"/>
            </a:pPr>
            <a:r>
              <a:rPr lang="en" sz="2400" dirty="0">
                <a:solidFill>
                  <a:srgbClr val="073763"/>
                </a:solidFill>
                <a:latin typeface="georgia"/>
                <a:ea typeface="georgia"/>
                <a:cs typeface="georgia"/>
                <a:sym typeface="georgia"/>
              </a:rPr>
              <a:t>elementary school</a:t>
            </a:r>
          </a:p>
          <a:p>
            <a:pPr marL="381000" marR="0" lvl="0" indent="-203200" rtl="0">
              <a:lnSpc>
                <a:spcPct val="100000"/>
              </a:lnSpc>
              <a:spcBef>
                <a:spcPts val="0"/>
              </a:spcBef>
              <a:spcAft>
                <a:spcPts val="0"/>
              </a:spcAft>
              <a:buClr>
                <a:srgbClr val="073763"/>
              </a:buClr>
              <a:buSzPct val="166666"/>
              <a:buFont typeface="Arial"/>
              <a:buChar char="•"/>
            </a:pPr>
            <a:r>
              <a:rPr lang="en" sz="2400" dirty="0">
                <a:solidFill>
                  <a:srgbClr val="073763"/>
                </a:solidFill>
                <a:latin typeface="georgia"/>
                <a:ea typeface="georgia"/>
                <a:cs typeface="georgia"/>
                <a:sym typeface="georgia"/>
              </a:rPr>
              <a:t>middle school</a:t>
            </a:r>
          </a:p>
          <a:p>
            <a:pPr marL="381000" marR="0" lvl="0" indent="-203200" rtl="0">
              <a:lnSpc>
                <a:spcPct val="100000"/>
              </a:lnSpc>
              <a:spcBef>
                <a:spcPts val="0"/>
              </a:spcBef>
              <a:spcAft>
                <a:spcPts val="0"/>
              </a:spcAft>
              <a:buClr>
                <a:srgbClr val="073763"/>
              </a:buClr>
              <a:buSzPct val="166666"/>
              <a:buFont typeface="Arial"/>
              <a:buChar char="•"/>
            </a:pPr>
            <a:r>
              <a:rPr lang="en" sz="2400" dirty="0">
                <a:solidFill>
                  <a:srgbClr val="073763"/>
                </a:solidFill>
                <a:latin typeface="georgia"/>
                <a:ea typeface="georgia"/>
                <a:cs typeface="georgia"/>
                <a:sym typeface="georgia"/>
              </a:rPr>
              <a:t>high school</a:t>
            </a:r>
          </a:p>
        </p:txBody>
      </p:sp>
      <p:sp>
        <p:nvSpPr>
          <p:cNvPr id="6" name="Rectangle 5"/>
          <p:cNvSpPr/>
          <p:nvPr/>
        </p:nvSpPr>
        <p:spPr>
          <a:xfrm>
            <a:off x="228600" y="6477000"/>
            <a:ext cx="8686800" cy="277812"/>
          </a:xfrm>
          <a:prstGeom prst="rect">
            <a:avLst/>
          </a:prstGeom>
          <a:solidFill>
            <a:srgbClr val="0F0F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US"/>
          </a:p>
        </p:txBody>
      </p:sp>
      <p:sp>
        <p:nvSpPr>
          <p:cNvPr id="7" name="Text Box 4"/>
          <p:cNvSpPr txBox="1">
            <a:spLocks noChangeArrowheads="1"/>
          </p:cNvSpPr>
          <p:nvPr/>
        </p:nvSpPr>
        <p:spPr bwMode="auto">
          <a:xfrm>
            <a:off x="293213" y="6477000"/>
            <a:ext cx="8545987" cy="23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95000"/>
              </a:lnSpc>
            </a:pP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www.time4writing.com/free-writing-resources               </a:t>
            </a: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a:t>
            </a:r>
            <a:endParaRPr lang="en-US" sz="1600" dirty="0">
              <a:solidFill>
                <a:srgbClr val="FFFFFF"/>
              </a:solidFill>
              <a:latin typeface="Arial" pitchFamily="34" charset="0"/>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44"/>
        <p:cNvGrpSpPr/>
        <p:nvPr/>
      </p:nvGrpSpPr>
      <p:grpSpPr>
        <a:xfrm>
          <a:off x="0" y="0"/>
          <a:ext cx="0" cy="0"/>
          <a:chOff x="0" y="0"/>
          <a:chExt cx="0" cy="0"/>
        </a:xfrm>
      </p:grpSpPr>
      <p:sp>
        <p:nvSpPr>
          <p:cNvPr id="45" name="Shape 45"/>
          <p:cNvSpPr txBox="1">
            <a:spLocks noGrp="1"/>
          </p:cNvSpPr>
          <p:nvPr>
            <p:ph type="ctrTitle"/>
          </p:nvPr>
        </p:nvSpPr>
        <p:spPr>
          <a:xfrm>
            <a:off x="304800" y="1447800"/>
            <a:ext cx="8423242" cy="815608"/>
          </a:xfrm>
          <a:prstGeom prst="rect">
            <a:avLst/>
          </a:prstGeom>
        </p:spPr>
        <p:txBody>
          <a:bodyPr wrap="square" lIns="38100" tIns="38100" rIns="38100" bIns="38100" anchor="t" anchorCtr="0">
            <a:spAutoFit/>
          </a:bodyPr>
          <a:lstStyle/>
          <a:p>
            <a:pPr algn="ctr" rtl="0">
              <a:lnSpc>
                <a:spcPct val="100000"/>
              </a:lnSpc>
              <a:buNone/>
            </a:pPr>
            <a:r>
              <a:rPr lang="en" sz="4800" b="1" dirty="0">
                <a:solidFill>
                  <a:srgbClr val="073763"/>
                </a:solidFill>
                <a:latin typeface="Arial"/>
                <a:ea typeface="Arial"/>
                <a:cs typeface="Arial"/>
                <a:sym typeface="Arial"/>
              </a:rPr>
              <a:t>What is figurative language?</a:t>
            </a:r>
          </a:p>
        </p:txBody>
      </p:sp>
      <p:sp>
        <p:nvSpPr>
          <p:cNvPr id="47" name="Shape 47"/>
          <p:cNvSpPr txBox="1"/>
          <p:nvPr/>
        </p:nvSpPr>
        <p:spPr>
          <a:xfrm>
            <a:off x="365782" y="2654594"/>
            <a:ext cx="8362260" cy="3663990"/>
          </a:xfrm>
          <a:prstGeom prst="rect">
            <a:avLst/>
          </a:prstGeom>
        </p:spPr>
        <p:txBody>
          <a:bodyPr lIns="38100" tIns="38100" rIns="38100" bIns="38100" anchor="t" anchorCtr="0">
            <a:spAutoFit/>
          </a:bodyPr>
          <a:lstStyle/>
          <a:p>
            <a:pPr marL="381000" marR="0" lvl="0" indent="-270933" algn="l" rtl="0">
              <a:lnSpc>
                <a:spcPct val="100000"/>
              </a:lnSpc>
              <a:spcBef>
                <a:spcPts val="0"/>
              </a:spcBef>
              <a:spcAft>
                <a:spcPts val="0"/>
              </a:spcAft>
              <a:buClr>
                <a:srgbClr val="073763"/>
              </a:buClr>
              <a:buSzPct val="165079"/>
              <a:buFont typeface="Arial"/>
              <a:buChar char="•"/>
            </a:pPr>
            <a:r>
              <a:rPr lang="en" sz="3466">
                <a:solidFill>
                  <a:srgbClr val="073763"/>
                </a:solidFill>
                <a:latin typeface="Arial"/>
                <a:ea typeface="Arial"/>
                <a:cs typeface="Arial"/>
                <a:sym typeface="Arial"/>
              </a:rPr>
              <a:t>words or expressions, called</a:t>
            </a:r>
            <a:r>
              <a:rPr lang="en" sz="3466" b="1">
                <a:solidFill>
                  <a:srgbClr val="073763"/>
                </a:solidFill>
                <a:latin typeface="Arial"/>
                <a:ea typeface="Arial"/>
                <a:cs typeface="Arial"/>
                <a:sym typeface="Arial"/>
              </a:rPr>
              <a:t> </a:t>
            </a:r>
            <a:r>
              <a:rPr lang="en" sz="3466" b="1">
                <a:solidFill>
                  <a:srgbClr val="B45F06"/>
                </a:solidFill>
                <a:latin typeface="Arial"/>
                <a:ea typeface="Arial"/>
                <a:cs typeface="Arial"/>
                <a:sym typeface="Arial"/>
              </a:rPr>
              <a:t>“figures of speech,”</a:t>
            </a:r>
            <a:r>
              <a:rPr lang="en" sz="3466">
                <a:solidFill>
                  <a:srgbClr val="073763"/>
                </a:solidFill>
                <a:latin typeface="Arial"/>
                <a:ea typeface="Arial"/>
                <a:cs typeface="Arial"/>
                <a:sym typeface="Arial"/>
              </a:rPr>
              <a:t> that have a different intended meaning from their</a:t>
            </a:r>
            <a:r>
              <a:rPr lang="en" sz="3466" b="1">
                <a:solidFill>
                  <a:srgbClr val="B45F06"/>
                </a:solidFill>
                <a:latin typeface="Arial"/>
                <a:ea typeface="Arial"/>
                <a:cs typeface="Arial"/>
                <a:sym typeface="Arial"/>
              </a:rPr>
              <a:t> </a:t>
            </a:r>
            <a:r>
              <a:rPr lang="en" sz="3466" b="0">
                <a:solidFill>
                  <a:srgbClr val="073763"/>
                </a:solidFill>
                <a:latin typeface="Arial"/>
                <a:ea typeface="Arial"/>
                <a:cs typeface="Arial"/>
                <a:sym typeface="Arial"/>
              </a:rPr>
              <a:t>literal interpretation</a:t>
            </a:r>
            <a:r>
              <a:rPr lang="en" sz="3466">
                <a:solidFill>
                  <a:srgbClr val="073763"/>
                </a:solidFill>
                <a:latin typeface="Arial"/>
                <a:ea typeface="Arial"/>
                <a:cs typeface="Arial"/>
                <a:sym typeface="Arial"/>
              </a:rPr>
              <a:t> </a:t>
            </a:r>
          </a:p>
          <a:p>
            <a:pPr algn="l" rtl="0">
              <a:lnSpc>
                <a:spcPct val="100000"/>
              </a:lnSpc>
              <a:buNone/>
            </a:pPr>
            <a:r>
              <a:rPr lang="en" sz="3466">
                <a:solidFill>
                  <a:srgbClr val="073763"/>
                </a:solidFill>
                <a:latin typeface="Arial"/>
                <a:ea typeface="Arial"/>
                <a:cs typeface="Arial"/>
                <a:sym typeface="Arial"/>
              </a:rPr>
              <a:t> </a:t>
            </a:r>
          </a:p>
          <a:p>
            <a:pPr marL="381000" marR="0" lvl="0" indent="-270933" algn="l" rtl="0">
              <a:lnSpc>
                <a:spcPct val="100000"/>
              </a:lnSpc>
              <a:spcBef>
                <a:spcPts val="0"/>
              </a:spcBef>
              <a:spcAft>
                <a:spcPts val="0"/>
              </a:spcAft>
              <a:buClr>
                <a:srgbClr val="073763"/>
              </a:buClr>
              <a:buSzPct val="165079"/>
              <a:buFont typeface="Arial"/>
              <a:buChar char="•"/>
            </a:pPr>
            <a:r>
              <a:rPr lang="en" sz="3466">
                <a:solidFill>
                  <a:srgbClr val="073763"/>
                </a:solidFill>
                <a:latin typeface="Arial"/>
                <a:ea typeface="Arial"/>
                <a:cs typeface="Arial"/>
                <a:sym typeface="Arial"/>
              </a:rPr>
              <a:t>the opposite of </a:t>
            </a:r>
            <a:r>
              <a:rPr lang="en" sz="3466" b="1">
                <a:solidFill>
                  <a:srgbClr val="B45F06"/>
                </a:solidFill>
                <a:latin typeface="Arial"/>
                <a:ea typeface="Arial"/>
                <a:cs typeface="Arial"/>
                <a:sym typeface="Arial"/>
              </a:rPr>
              <a:t>literal language</a:t>
            </a:r>
            <a:r>
              <a:rPr lang="en" sz="3466">
                <a:solidFill>
                  <a:srgbClr val="073763"/>
                </a:solidFill>
                <a:latin typeface="Arial"/>
                <a:ea typeface="Arial"/>
                <a:cs typeface="Arial"/>
                <a:sym typeface="Arial"/>
              </a:rPr>
              <a:t>, in which words match their definition</a:t>
            </a:r>
          </a:p>
          <a:p>
            <a:pPr algn="ctr" rtl="0">
              <a:lnSpc>
                <a:spcPct val="100000"/>
              </a:lnSpc>
              <a:buNone/>
            </a:pPr>
            <a:r>
              <a:rPr lang="en" sz="3466">
                <a:solidFill>
                  <a:srgbClr val="073763"/>
                </a:solidFill>
                <a:latin typeface="Arial"/>
                <a:ea typeface="Arial"/>
                <a:cs typeface="Arial"/>
                <a:sym typeface="Arial"/>
              </a:rPr>
              <a:t> </a:t>
            </a:r>
          </a:p>
        </p:txBody>
      </p:sp>
      <p:sp>
        <p:nvSpPr>
          <p:cNvPr id="48" name="Shape 48"/>
          <p:cNvSpPr/>
          <p:nvPr/>
        </p:nvSpPr>
        <p:spPr>
          <a:xfrm>
            <a:off x="0" y="0"/>
            <a:ext cx="9153877" cy="1381972"/>
          </a:xfrm>
          <a:prstGeom prst="rect">
            <a:avLst/>
          </a:prstGeom>
          <a:blipFill>
            <a:blip r:embed="rId4"/>
            <a:stretch>
              <a:fillRect/>
            </a:stretch>
          </a:blipFill>
        </p:spPr>
      </p:sp>
      <p:sp>
        <p:nvSpPr>
          <p:cNvPr id="6" name="Rectangle 5"/>
          <p:cNvSpPr/>
          <p:nvPr/>
        </p:nvSpPr>
        <p:spPr>
          <a:xfrm>
            <a:off x="228600" y="6477000"/>
            <a:ext cx="8686800" cy="277812"/>
          </a:xfrm>
          <a:prstGeom prst="rect">
            <a:avLst/>
          </a:prstGeom>
          <a:solidFill>
            <a:srgbClr val="0F0F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US"/>
          </a:p>
        </p:txBody>
      </p:sp>
      <p:sp>
        <p:nvSpPr>
          <p:cNvPr id="7" name="Text Box 4"/>
          <p:cNvSpPr txBox="1">
            <a:spLocks noChangeArrowheads="1"/>
          </p:cNvSpPr>
          <p:nvPr/>
        </p:nvSpPr>
        <p:spPr bwMode="auto">
          <a:xfrm>
            <a:off x="293213" y="6477000"/>
            <a:ext cx="8545987" cy="23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95000"/>
              </a:lnSpc>
            </a:pP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www.time4writing.com/free-writing-resources               </a:t>
            </a: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a:t>
            </a:r>
            <a:endParaRPr lang="en-US" sz="1600" dirty="0">
              <a:solidFill>
                <a:srgbClr val="FFFFFF"/>
              </a:solidFill>
              <a:latin typeface="Arial" pitchFamily="34" charset="0"/>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52"/>
        <p:cNvGrpSpPr/>
        <p:nvPr/>
      </p:nvGrpSpPr>
      <p:grpSpPr>
        <a:xfrm>
          <a:off x="0" y="0"/>
          <a:ext cx="0" cy="0"/>
          <a:chOff x="0" y="0"/>
          <a:chExt cx="0" cy="0"/>
        </a:xfrm>
      </p:grpSpPr>
      <p:sp>
        <p:nvSpPr>
          <p:cNvPr id="53" name="Shape 53"/>
          <p:cNvSpPr txBox="1">
            <a:spLocks noGrp="1"/>
          </p:cNvSpPr>
          <p:nvPr>
            <p:ph type="ctrTitle"/>
          </p:nvPr>
        </p:nvSpPr>
        <p:spPr>
          <a:xfrm>
            <a:off x="551317" y="1557562"/>
            <a:ext cx="8116154" cy="4313425"/>
          </a:xfrm>
          <a:prstGeom prst="rect">
            <a:avLst/>
          </a:prstGeom>
        </p:spPr>
        <p:txBody>
          <a:bodyPr lIns="38100" tIns="38100" rIns="38100" bIns="38100" anchor="t" anchorCtr="0">
            <a:spAutoFit/>
          </a:bodyPr>
          <a:lstStyle/>
          <a:p>
            <a:pPr algn="ctr" rtl="0">
              <a:lnSpc>
                <a:spcPct val="100000"/>
              </a:lnSpc>
              <a:buNone/>
            </a:pPr>
            <a:r>
              <a:rPr lang="en" sz="3733" b="1" dirty="0">
                <a:solidFill>
                  <a:srgbClr val="073763"/>
                </a:solidFill>
                <a:latin typeface="Arial"/>
                <a:ea typeface="Arial"/>
                <a:cs typeface="Arial"/>
                <a:sym typeface="Arial"/>
              </a:rPr>
              <a:t>Why use Figurative Language?</a:t>
            </a:r>
          </a:p>
          <a:p>
            <a:pPr algn="ctr" rtl="0">
              <a:lnSpc>
                <a:spcPct val="100000"/>
              </a:lnSpc>
              <a:buNone/>
            </a:pPr>
            <a:r>
              <a:rPr lang="en" sz="1000" b="1" dirty="0">
                <a:solidFill>
                  <a:srgbClr val="073763"/>
                </a:solidFill>
                <a:latin typeface="Arial"/>
                <a:ea typeface="Arial"/>
                <a:cs typeface="Arial"/>
                <a:sym typeface="Arial"/>
              </a:rPr>
              <a:t> </a:t>
            </a:r>
          </a:p>
          <a:p>
            <a:pPr marL="1905000" marR="0" lvl="4" indent="-237066" algn="l" rtl="0">
              <a:lnSpc>
                <a:spcPct val="100000"/>
              </a:lnSpc>
              <a:spcBef>
                <a:spcPts val="0"/>
              </a:spcBef>
              <a:spcAft>
                <a:spcPts val="0"/>
              </a:spcAft>
              <a:buClr>
                <a:srgbClr val="073763"/>
              </a:buClr>
              <a:buSzPct val="101149"/>
              <a:buFont typeface="Wingdings"/>
              <a:buChar char="§"/>
            </a:pPr>
            <a:r>
              <a:rPr lang="en" sz="2933" b="0" dirty="0">
                <a:solidFill>
                  <a:srgbClr val="073763"/>
                </a:solidFill>
                <a:latin typeface="Arial"/>
                <a:ea typeface="Arial"/>
                <a:cs typeface="Arial"/>
                <a:sym typeface="Arial"/>
              </a:rPr>
              <a:t>to play with a word's </a:t>
            </a:r>
            <a:r>
              <a:rPr lang="en" sz="2933" b="1" dirty="0">
                <a:solidFill>
                  <a:srgbClr val="B45F06"/>
                </a:solidFill>
                <a:latin typeface="Arial"/>
                <a:ea typeface="Arial"/>
                <a:cs typeface="Arial"/>
                <a:sym typeface="Arial"/>
              </a:rPr>
              <a:t>literal meaning</a:t>
            </a:r>
          </a:p>
          <a:p>
            <a:pPr marL="1905000" marR="0" lvl="4" indent="-237066" algn="l" rtl="0">
              <a:lnSpc>
                <a:spcPct val="100000"/>
              </a:lnSpc>
              <a:spcBef>
                <a:spcPts val="0"/>
              </a:spcBef>
              <a:spcAft>
                <a:spcPts val="0"/>
              </a:spcAft>
              <a:buClr>
                <a:srgbClr val="073763"/>
              </a:buClr>
              <a:buSzPct val="101149"/>
              <a:buFont typeface="Wingdings"/>
              <a:buChar char="§"/>
            </a:pPr>
            <a:r>
              <a:rPr lang="en" sz="2933" b="0" dirty="0">
                <a:solidFill>
                  <a:srgbClr val="073763"/>
                </a:solidFill>
                <a:latin typeface="Arial"/>
                <a:ea typeface="Arial"/>
                <a:cs typeface="Arial"/>
                <a:sym typeface="Arial"/>
              </a:rPr>
              <a:t>to make writing more </a:t>
            </a:r>
            <a:r>
              <a:rPr lang="en" sz="2933" b="1" dirty="0">
                <a:solidFill>
                  <a:srgbClr val="B45F06"/>
                </a:solidFill>
                <a:latin typeface="Arial"/>
                <a:ea typeface="Arial"/>
                <a:cs typeface="Arial"/>
                <a:sym typeface="Arial"/>
              </a:rPr>
              <a:t>creative</a:t>
            </a:r>
            <a:r>
              <a:rPr lang="en" sz="2933" b="0" dirty="0">
                <a:solidFill>
                  <a:srgbClr val="073763"/>
                </a:solidFill>
                <a:latin typeface="Arial"/>
                <a:ea typeface="Arial"/>
                <a:cs typeface="Arial"/>
                <a:sym typeface="Arial"/>
              </a:rPr>
              <a:t> and </a:t>
            </a:r>
            <a:r>
              <a:rPr lang="en" sz="2933" b="1" dirty="0">
                <a:solidFill>
                  <a:srgbClr val="B45F06"/>
                </a:solidFill>
                <a:latin typeface="Arial"/>
                <a:ea typeface="Arial"/>
                <a:cs typeface="Arial"/>
                <a:sym typeface="Arial"/>
              </a:rPr>
              <a:t>fun</a:t>
            </a:r>
          </a:p>
          <a:p>
            <a:pPr marL="1905000" marR="0" lvl="4" indent="-237066" algn="l" rtl="0">
              <a:lnSpc>
                <a:spcPct val="100000"/>
              </a:lnSpc>
              <a:spcBef>
                <a:spcPts val="0"/>
              </a:spcBef>
              <a:spcAft>
                <a:spcPts val="0"/>
              </a:spcAft>
              <a:buClr>
                <a:srgbClr val="073763"/>
              </a:buClr>
              <a:buSzPct val="101149"/>
              <a:buFont typeface="Wingdings"/>
              <a:buChar char="§"/>
            </a:pPr>
            <a:r>
              <a:rPr lang="en" sz="2933" b="0" dirty="0">
                <a:solidFill>
                  <a:srgbClr val="073763"/>
                </a:solidFill>
                <a:latin typeface="Arial"/>
                <a:ea typeface="Arial"/>
                <a:cs typeface="Arial"/>
                <a:sym typeface="Arial"/>
              </a:rPr>
              <a:t>to allow a reader to </a:t>
            </a:r>
            <a:r>
              <a:rPr lang="en" sz="2933" b="1" dirty="0">
                <a:solidFill>
                  <a:srgbClr val="B45F06"/>
                </a:solidFill>
                <a:latin typeface="Arial"/>
                <a:ea typeface="Arial"/>
                <a:cs typeface="Arial"/>
                <a:sym typeface="Arial"/>
              </a:rPr>
              <a:t>visualize</a:t>
            </a:r>
            <a:r>
              <a:rPr lang="en" sz="2933" b="0" dirty="0">
                <a:solidFill>
                  <a:srgbClr val="073763"/>
                </a:solidFill>
                <a:latin typeface="Arial"/>
                <a:ea typeface="Arial"/>
                <a:cs typeface="Arial"/>
                <a:sym typeface="Arial"/>
              </a:rPr>
              <a:t> a scene</a:t>
            </a:r>
          </a:p>
          <a:p>
            <a:endParaRPr lang="en" sz="1000" b="0" dirty="0">
              <a:solidFill>
                <a:srgbClr val="073763"/>
              </a:solidFill>
              <a:latin typeface="Arial"/>
              <a:ea typeface="Arial"/>
              <a:cs typeface="Arial"/>
              <a:sym typeface="Arial"/>
            </a:endParaRPr>
          </a:p>
          <a:p>
            <a:pPr algn="ctr" rtl="0">
              <a:lnSpc>
                <a:spcPct val="100000"/>
              </a:lnSpc>
              <a:buNone/>
            </a:pPr>
            <a:r>
              <a:rPr lang="en" sz="2933" b="0" dirty="0">
                <a:solidFill>
                  <a:srgbClr val="073763"/>
                </a:solidFill>
                <a:latin typeface="Arial"/>
                <a:ea typeface="Arial"/>
                <a:cs typeface="Arial"/>
                <a:sym typeface="Arial"/>
              </a:rPr>
              <a:t>For example, the idiom: </a:t>
            </a:r>
          </a:p>
          <a:p>
            <a:pPr algn="l" rtl="0">
              <a:lnSpc>
                <a:spcPct val="100000"/>
              </a:lnSpc>
              <a:buNone/>
            </a:pPr>
            <a:endParaRPr lang="en" sz="1000" b="0" dirty="0">
              <a:solidFill>
                <a:srgbClr val="073763"/>
              </a:solidFill>
              <a:latin typeface="courier new"/>
              <a:ea typeface="courier new"/>
              <a:cs typeface="courier new"/>
              <a:sym typeface="courier new"/>
            </a:endParaRPr>
          </a:p>
          <a:p>
            <a:pPr algn="ctr" rtl="0">
              <a:lnSpc>
                <a:spcPct val="100000"/>
              </a:lnSpc>
              <a:buNone/>
            </a:pPr>
            <a:r>
              <a:rPr lang="en" sz="3199" b="0" dirty="0">
                <a:solidFill>
                  <a:srgbClr val="073763"/>
                </a:solidFill>
                <a:latin typeface="courier new"/>
                <a:ea typeface="courier new"/>
                <a:cs typeface="courier new"/>
                <a:sym typeface="courier new"/>
              </a:rPr>
              <a:t>"</a:t>
            </a:r>
            <a:r>
              <a:rPr lang="en" sz="3199" b="0" dirty="0">
                <a:solidFill>
                  <a:srgbClr val="B45F06"/>
                </a:solidFill>
                <a:latin typeface="courier new"/>
                <a:ea typeface="courier new"/>
                <a:cs typeface="courier new"/>
                <a:sym typeface="courier new"/>
              </a:rPr>
              <a:t>It's raining cats and dogs.</a:t>
            </a:r>
            <a:r>
              <a:rPr lang="en" sz="3199" b="0" dirty="0">
                <a:solidFill>
                  <a:srgbClr val="073763"/>
                </a:solidFill>
                <a:latin typeface="courier new"/>
                <a:ea typeface="courier new"/>
                <a:cs typeface="courier new"/>
                <a:sym typeface="courier new"/>
              </a:rPr>
              <a:t>"</a:t>
            </a:r>
          </a:p>
        </p:txBody>
      </p:sp>
      <p:sp>
        <p:nvSpPr>
          <p:cNvPr id="55" name="Shape 55"/>
          <p:cNvSpPr/>
          <p:nvPr/>
        </p:nvSpPr>
        <p:spPr>
          <a:xfrm>
            <a:off x="0" y="0"/>
            <a:ext cx="9153877" cy="1381972"/>
          </a:xfrm>
          <a:prstGeom prst="rect">
            <a:avLst/>
          </a:prstGeom>
          <a:blipFill>
            <a:blip r:embed="rId4"/>
            <a:stretch>
              <a:fillRect/>
            </a:stretch>
          </a:blipFill>
        </p:spPr>
      </p:sp>
      <p:sp>
        <p:nvSpPr>
          <p:cNvPr id="5" name="Rectangle 4"/>
          <p:cNvSpPr/>
          <p:nvPr/>
        </p:nvSpPr>
        <p:spPr>
          <a:xfrm>
            <a:off x="228600" y="6477000"/>
            <a:ext cx="8686800" cy="277812"/>
          </a:xfrm>
          <a:prstGeom prst="rect">
            <a:avLst/>
          </a:prstGeom>
          <a:solidFill>
            <a:srgbClr val="0F0F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US"/>
          </a:p>
        </p:txBody>
      </p:sp>
      <p:sp>
        <p:nvSpPr>
          <p:cNvPr id="6" name="Text Box 4"/>
          <p:cNvSpPr txBox="1">
            <a:spLocks noChangeArrowheads="1"/>
          </p:cNvSpPr>
          <p:nvPr/>
        </p:nvSpPr>
        <p:spPr bwMode="auto">
          <a:xfrm>
            <a:off x="293213" y="6477000"/>
            <a:ext cx="8545987" cy="23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95000"/>
              </a:lnSpc>
            </a:pP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www.time4writing.com/free-writing-resources               </a:t>
            </a: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a:t>
            </a:r>
            <a:endParaRPr lang="en-US" sz="1600" dirty="0">
              <a:solidFill>
                <a:srgbClr val="FFFFFF"/>
              </a:solidFill>
              <a:latin typeface="Arial" pitchFamily="34" charset="0"/>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59"/>
        <p:cNvGrpSpPr/>
        <p:nvPr/>
      </p:nvGrpSpPr>
      <p:grpSpPr>
        <a:xfrm>
          <a:off x="0" y="0"/>
          <a:ext cx="0" cy="0"/>
          <a:chOff x="0" y="0"/>
          <a:chExt cx="0" cy="0"/>
        </a:xfrm>
      </p:grpSpPr>
      <p:sp>
        <p:nvSpPr>
          <p:cNvPr id="61" name="Shape 61"/>
          <p:cNvSpPr/>
          <p:nvPr/>
        </p:nvSpPr>
        <p:spPr>
          <a:xfrm>
            <a:off x="0" y="0"/>
            <a:ext cx="9153877" cy="1381972"/>
          </a:xfrm>
          <a:prstGeom prst="rect">
            <a:avLst/>
          </a:prstGeom>
          <a:blipFill>
            <a:blip r:embed="rId4"/>
            <a:stretch>
              <a:fillRect/>
            </a:stretch>
          </a:blipFill>
        </p:spPr>
      </p:sp>
      <p:sp>
        <p:nvSpPr>
          <p:cNvPr id="62" name="Shape 62"/>
          <p:cNvSpPr/>
          <p:nvPr/>
        </p:nvSpPr>
        <p:spPr>
          <a:xfrm>
            <a:off x="2198722" y="2198587"/>
            <a:ext cx="4789170" cy="3509010"/>
          </a:xfrm>
          <a:prstGeom prst="rect">
            <a:avLst/>
          </a:prstGeom>
          <a:blipFill>
            <a:blip r:embed="rId5"/>
            <a:stretch>
              <a:fillRect/>
            </a:stretch>
          </a:blipFill>
        </p:spPr>
      </p:sp>
      <p:sp>
        <p:nvSpPr>
          <p:cNvPr id="5" name="Rectangle 4"/>
          <p:cNvSpPr/>
          <p:nvPr/>
        </p:nvSpPr>
        <p:spPr>
          <a:xfrm>
            <a:off x="228600" y="6477000"/>
            <a:ext cx="8686800" cy="277812"/>
          </a:xfrm>
          <a:prstGeom prst="rect">
            <a:avLst/>
          </a:prstGeom>
          <a:solidFill>
            <a:srgbClr val="0F0F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US"/>
          </a:p>
        </p:txBody>
      </p:sp>
      <p:sp>
        <p:nvSpPr>
          <p:cNvPr id="6" name="Text Box 4"/>
          <p:cNvSpPr txBox="1">
            <a:spLocks noChangeArrowheads="1"/>
          </p:cNvSpPr>
          <p:nvPr/>
        </p:nvSpPr>
        <p:spPr bwMode="auto">
          <a:xfrm>
            <a:off x="293213" y="6477000"/>
            <a:ext cx="8545987" cy="23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95000"/>
              </a:lnSpc>
            </a:pP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www.time4writing.com/free-writing-resources               </a:t>
            </a: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a:t>
            </a:r>
            <a:endParaRPr lang="en-US" sz="1600" dirty="0">
              <a:solidFill>
                <a:srgbClr val="FFFFFF"/>
              </a:solidFill>
              <a:latin typeface="Arial" pitchFamily="34" charset="0"/>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66"/>
        <p:cNvGrpSpPr/>
        <p:nvPr/>
      </p:nvGrpSpPr>
      <p:grpSpPr>
        <a:xfrm>
          <a:off x="0" y="0"/>
          <a:ext cx="0" cy="0"/>
          <a:chOff x="0" y="0"/>
          <a:chExt cx="0" cy="0"/>
        </a:xfrm>
      </p:grpSpPr>
      <p:sp>
        <p:nvSpPr>
          <p:cNvPr id="67" name="Shape 67"/>
          <p:cNvSpPr txBox="1">
            <a:spLocks noGrp="1"/>
          </p:cNvSpPr>
          <p:nvPr>
            <p:ph type="ctrTitle"/>
          </p:nvPr>
        </p:nvSpPr>
        <p:spPr>
          <a:xfrm>
            <a:off x="228600" y="1524000"/>
            <a:ext cx="8686799" cy="4426340"/>
          </a:xfrm>
          <a:prstGeom prst="rect">
            <a:avLst/>
          </a:prstGeom>
        </p:spPr>
        <p:txBody>
          <a:bodyPr wrap="square" lIns="38100" tIns="38100" rIns="38100" bIns="38100" anchor="t" anchorCtr="0">
            <a:spAutoFit/>
          </a:bodyPr>
          <a:lstStyle/>
          <a:p>
            <a:pPr algn="ctr" rtl="0">
              <a:lnSpc>
                <a:spcPct val="100000"/>
              </a:lnSpc>
              <a:buNone/>
            </a:pPr>
            <a:r>
              <a:rPr lang="en" sz="4800" b="1" dirty="0">
                <a:solidFill>
                  <a:srgbClr val="B45F06"/>
                </a:solidFill>
                <a:latin typeface="Arial"/>
                <a:ea typeface="Arial"/>
                <a:cs typeface="Arial"/>
                <a:sym typeface="Arial"/>
              </a:rPr>
              <a:t>How to Use Literal Language</a:t>
            </a:r>
            <a:r>
              <a:rPr lang="en" sz="4800" b="1" dirty="0">
                <a:solidFill>
                  <a:srgbClr val="000000"/>
                </a:solidFill>
                <a:latin typeface="Arial"/>
                <a:ea typeface="Arial"/>
                <a:cs typeface="Arial"/>
                <a:sym typeface="Arial"/>
              </a:rPr>
              <a:t> </a:t>
            </a:r>
          </a:p>
          <a:p>
            <a:pPr algn="l" rtl="0">
              <a:lnSpc>
                <a:spcPct val="100000"/>
              </a:lnSpc>
              <a:buNone/>
            </a:pPr>
            <a:r>
              <a:rPr lang="en" sz="2933" b="1" dirty="0">
                <a:solidFill>
                  <a:srgbClr val="073763"/>
                </a:solidFill>
                <a:latin typeface="Arial"/>
                <a:ea typeface="Arial"/>
                <a:cs typeface="Arial"/>
                <a:sym typeface="Arial"/>
              </a:rPr>
              <a:t> </a:t>
            </a:r>
          </a:p>
          <a:p>
            <a:pPr marL="381000" marR="0" lvl="0" indent="-237066" algn="l" rtl="0">
              <a:lnSpc>
                <a:spcPct val="100000"/>
              </a:lnSpc>
              <a:spcBef>
                <a:spcPts val="0"/>
              </a:spcBef>
              <a:spcAft>
                <a:spcPts val="0"/>
              </a:spcAft>
              <a:buClr>
                <a:srgbClr val="073763"/>
              </a:buClr>
              <a:buSzPct val="168582"/>
              <a:buFont typeface="Arial"/>
              <a:buChar char="•"/>
            </a:pPr>
            <a:r>
              <a:rPr lang="en" sz="2933" b="1" dirty="0">
                <a:solidFill>
                  <a:srgbClr val="073763"/>
                </a:solidFill>
                <a:latin typeface="Arial"/>
                <a:ea typeface="Arial"/>
                <a:cs typeface="Arial"/>
                <a:sym typeface="Arial"/>
              </a:rPr>
              <a:t>Compare unrelated things with</a:t>
            </a:r>
          </a:p>
          <a:p>
            <a:pPr marL="762000" marR="0" lvl="1" indent="-237066" algn="l" rtl="0">
              <a:lnSpc>
                <a:spcPct val="100000"/>
              </a:lnSpc>
              <a:spcBef>
                <a:spcPts val="0"/>
              </a:spcBef>
              <a:spcAft>
                <a:spcPts val="0"/>
              </a:spcAft>
              <a:buClr>
                <a:srgbClr val="B45F06"/>
              </a:buClr>
              <a:buSzPct val="101149"/>
              <a:buFont typeface="Courier New"/>
              <a:buChar char="o"/>
            </a:pPr>
            <a:r>
              <a:rPr lang="en" sz="2933" b="1" dirty="0">
                <a:solidFill>
                  <a:srgbClr val="B45F06"/>
                </a:solidFill>
                <a:latin typeface="Arial"/>
                <a:ea typeface="Arial"/>
                <a:cs typeface="Arial"/>
                <a:sym typeface="Arial"/>
              </a:rPr>
              <a:t>similes </a:t>
            </a:r>
            <a:r>
              <a:rPr lang="en" sz="2666" b="0" dirty="0">
                <a:solidFill>
                  <a:srgbClr val="073763"/>
                </a:solidFill>
                <a:latin typeface="Arial"/>
                <a:ea typeface="Arial"/>
                <a:cs typeface="Arial"/>
                <a:sym typeface="Arial"/>
              </a:rPr>
              <a:t>(using the words </a:t>
            </a:r>
            <a:r>
              <a:rPr lang="en" sz="2666" b="0" dirty="0">
                <a:solidFill>
                  <a:srgbClr val="073763"/>
                </a:solidFill>
                <a:latin typeface="courier new"/>
                <a:ea typeface="courier new"/>
                <a:cs typeface="courier new"/>
                <a:sym typeface="courier new"/>
              </a:rPr>
              <a:t>"like"</a:t>
            </a:r>
            <a:r>
              <a:rPr lang="en" sz="2666" b="0" dirty="0">
                <a:solidFill>
                  <a:srgbClr val="073763"/>
                </a:solidFill>
                <a:latin typeface="Arial"/>
                <a:ea typeface="Arial"/>
                <a:cs typeface="Arial"/>
                <a:sym typeface="Arial"/>
              </a:rPr>
              <a:t> or </a:t>
            </a:r>
            <a:r>
              <a:rPr lang="en" sz="2666" b="0" dirty="0">
                <a:solidFill>
                  <a:srgbClr val="073763"/>
                </a:solidFill>
                <a:latin typeface="courier new"/>
                <a:ea typeface="courier new"/>
                <a:cs typeface="courier new"/>
                <a:sym typeface="courier new"/>
              </a:rPr>
              <a:t>"as"</a:t>
            </a:r>
            <a:r>
              <a:rPr lang="en" sz="2666" b="0" dirty="0">
                <a:solidFill>
                  <a:srgbClr val="073763"/>
                </a:solidFill>
                <a:latin typeface="Arial"/>
                <a:ea typeface="Arial"/>
                <a:cs typeface="Arial"/>
                <a:sym typeface="Arial"/>
              </a:rPr>
              <a:t>)</a:t>
            </a:r>
          </a:p>
          <a:p>
            <a:pPr marL="762000" marR="0" lvl="1" indent="-237066" algn="l" rtl="0">
              <a:lnSpc>
                <a:spcPct val="100000"/>
              </a:lnSpc>
              <a:spcBef>
                <a:spcPts val="0"/>
              </a:spcBef>
              <a:spcAft>
                <a:spcPts val="0"/>
              </a:spcAft>
              <a:buClr>
                <a:srgbClr val="B45F06"/>
              </a:buClr>
              <a:buSzPct val="101149"/>
              <a:buFont typeface="Courier New"/>
              <a:buChar char="o"/>
            </a:pPr>
            <a:r>
              <a:rPr lang="en" sz="2933" b="1" dirty="0">
                <a:solidFill>
                  <a:srgbClr val="B45F06"/>
                </a:solidFill>
                <a:latin typeface="Arial"/>
                <a:ea typeface="Arial"/>
                <a:cs typeface="Arial"/>
                <a:sym typeface="Arial"/>
              </a:rPr>
              <a:t>metaphors </a:t>
            </a:r>
            <a:r>
              <a:rPr lang="en" sz="2666" b="0" dirty="0">
                <a:solidFill>
                  <a:srgbClr val="073763"/>
                </a:solidFill>
                <a:latin typeface="Arial"/>
                <a:ea typeface="Arial"/>
                <a:cs typeface="Arial"/>
                <a:sym typeface="Arial"/>
              </a:rPr>
              <a:t>(without using </a:t>
            </a:r>
            <a:r>
              <a:rPr lang="en" sz="2666" b="0" dirty="0">
                <a:solidFill>
                  <a:srgbClr val="073763"/>
                </a:solidFill>
                <a:latin typeface="courier new"/>
                <a:ea typeface="courier new"/>
                <a:cs typeface="courier new"/>
                <a:sym typeface="courier new"/>
              </a:rPr>
              <a:t>"like"</a:t>
            </a:r>
            <a:r>
              <a:rPr lang="en" sz="2666" b="0" dirty="0">
                <a:solidFill>
                  <a:srgbClr val="073763"/>
                </a:solidFill>
                <a:latin typeface="Arial"/>
                <a:ea typeface="Arial"/>
                <a:cs typeface="Arial"/>
                <a:sym typeface="Arial"/>
              </a:rPr>
              <a:t> or </a:t>
            </a:r>
            <a:r>
              <a:rPr lang="en" sz="2666" b="0" dirty="0">
                <a:solidFill>
                  <a:srgbClr val="073763"/>
                </a:solidFill>
                <a:latin typeface="courier new"/>
                <a:ea typeface="courier new"/>
                <a:cs typeface="courier new"/>
                <a:sym typeface="courier new"/>
              </a:rPr>
              <a:t>"as"</a:t>
            </a:r>
            <a:r>
              <a:rPr lang="en" sz="2666" b="0" dirty="0">
                <a:solidFill>
                  <a:srgbClr val="073763"/>
                </a:solidFill>
                <a:latin typeface="Arial"/>
                <a:ea typeface="Arial"/>
                <a:cs typeface="Arial"/>
                <a:sym typeface="Arial"/>
              </a:rPr>
              <a:t>)</a:t>
            </a:r>
          </a:p>
          <a:p>
            <a:pPr algn="l" rtl="0">
              <a:lnSpc>
                <a:spcPct val="100000"/>
              </a:lnSpc>
              <a:buNone/>
            </a:pPr>
            <a:r>
              <a:rPr lang="en" sz="2933" b="1" dirty="0">
                <a:solidFill>
                  <a:srgbClr val="073763"/>
                </a:solidFill>
                <a:latin typeface="Arial"/>
                <a:ea typeface="Arial"/>
                <a:cs typeface="Arial"/>
                <a:sym typeface="Arial"/>
              </a:rPr>
              <a:t> </a:t>
            </a:r>
          </a:p>
          <a:p>
            <a:pPr marL="381000" marR="0" lvl="0" indent="-237066" algn="l" rtl="0">
              <a:lnSpc>
                <a:spcPct val="100000"/>
              </a:lnSpc>
              <a:spcBef>
                <a:spcPts val="0"/>
              </a:spcBef>
              <a:spcAft>
                <a:spcPts val="0"/>
              </a:spcAft>
              <a:buClr>
                <a:srgbClr val="073763"/>
              </a:buClr>
              <a:buSzPct val="168582"/>
              <a:buFont typeface="Arial"/>
              <a:buChar char="•"/>
            </a:pPr>
            <a:r>
              <a:rPr lang="en" sz="2933" b="1" dirty="0">
                <a:solidFill>
                  <a:srgbClr val="073763"/>
                </a:solidFill>
                <a:latin typeface="Arial"/>
                <a:ea typeface="Arial"/>
                <a:cs typeface="Arial"/>
                <a:sym typeface="Arial"/>
              </a:rPr>
              <a:t>Use an </a:t>
            </a:r>
            <a:r>
              <a:rPr lang="en" sz="2933" b="1" dirty="0">
                <a:solidFill>
                  <a:srgbClr val="B45F06"/>
                </a:solidFill>
                <a:latin typeface="Arial"/>
                <a:ea typeface="Arial"/>
                <a:cs typeface="Arial"/>
                <a:sym typeface="Arial"/>
              </a:rPr>
              <a:t>idiom</a:t>
            </a:r>
            <a:r>
              <a:rPr lang="en" sz="2933" b="1" dirty="0">
                <a:solidFill>
                  <a:srgbClr val="073763"/>
                </a:solidFill>
                <a:latin typeface="Arial"/>
                <a:ea typeface="Arial"/>
                <a:cs typeface="Arial"/>
                <a:sym typeface="Arial"/>
              </a:rPr>
              <a:t>, or common expression</a:t>
            </a:r>
          </a:p>
          <a:p>
            <a:pPr algn="l" rtl="0">
              <a:lnSpc>
                <a:spcPct val="100000"/>
              </a:lnSpc>
              <a:buNone/>
            </a:pPr>
            <a:r>
              <a:rPr lang="en" sz="2933" b="1" dirty="0">
                <a:solidFill>
                  <a:srgbClr val="073763"/>
                </a:solidFill>
                <a:latin typeface="Arial"/>
                <a:ea typeface="Arial"/>
                <a:cs typeface="Arial"/>
                <a:sym typeface="Arial"/>
              </a:rPr>
              <a:t> </a:t>
            </a:r>
          </a:p>
          <a:p>
            <a:pPr marL="381000" marR="0" lvl="0" indent="-237066" algn="l" rtl="0">
              <a:lnSpc>
                <a:spcPct val="100000"/>
              </a:lnSpc>
              <a:spcBef>
                <a:spcPts val="0"/>
              </a:spcBef>
              <a:spcAft>
                <a:spcPts val="0"/>
              </a:spcAft>
              <a:buClr>
                <a:srgbClr val="073763"/>
              </a:buClr>
              <a:buSzPct val="168582"/>
              <a:buFont typeface="Arial"/>
              <a:buChar char="•"/>
            </a:pPr>
            <a:r>
              <a:rPr lang="en" sz="2933" b="1" dirty="0">
                <a:solidFill>
                  <a:srgbClr val="073763"/>
                </a:solidFill>
                <a:latin typeface="Arial"/>
                <a:ea typeface="Arial"/>
                <a:cs typeface="Arial"/>
                <a:sym typeface="Arial"/>
              </a:rPr>
              <a:t>Animate an object with </a:t>
            </a:r>
            <a:r>
              <a:rPr lang="en" sz="2933" b="1" dirty="0">
                <a:solidFill>
                  <a:srgbClr val="B45F06"/>
                </a:solidFill>
                <a:latin typeface="Arial"/>
                <a:ea typeface="Arial"/>
                <a:cs typeface="Arial"/>
                <a:sym typeface="Arial"/>
              </a:rPr>
              <a:t>personification</a:t>
            </a:r>
          </a:p>
        </p:txBody>
      </p:sp>
      <p:sp>
        <p:nvSpPr>
          <p:cNvPr id="69" name="Shape 69"/>
          <p:cNvSpPr/>
          <p:nvPr/>
        </p:nvSpPr>
        <p:spPr>
          <a:xfrm>
            <a:off x="0" y="0"/>
            <a:ext cx="9153877" cy="1381972"/>
          </a:xfrm>
          <a:prstGeom prst="rect">
            <a:avLst/>
          </a:prstGeom>
          <a:blipFill>
            <a:blip r:embed="rId4"/>
            <a:stretch>
              <a:fillRect/>
            </a:stretch>
          </a:blipFill>
        </p:spPr>
      </p:sp>
      <p:sp>
        <p:nvSpPr>
          <p:cNvPr id="5" name="Rectangle 4"/>
          <p:cNvSpPr/>
          <p:nvPr/>
        </p:nvSpPr>
        <p:spPr>
          <a:xfrm>
            <a:off x="228600" y="6477000"/>
            <a:ext cx="8686800" cy="277812"/>
          </a:xfrm>
          <a:prstGeom prst="rect">
            <a:avLst/>
          </a:prstGeom>
          <a:solidFill>
            <a:srgbClr val="0F0F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US"/>
          </a:p>
        </p:txBody>
      </p:sp>
      <p:sp>
        <p:nvSpPr>
          <p:cNvPr id="6" name="Text Box 4"/>
          <p:cNvSpPr txBox="1">
            <a:spLocks noChangeArrowheads="1"/>
          </p:cNvSpPr>
          <p:nvPr/>
        </p:nvSpPr>
        <p:spPr bwMode="auto">
          <a:xfrm>
            <a:off x="293213" y="6477000"/>
            <a:ext cx="8545987" cy="23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95000"/>
              </a:lnSpc>
            </a:pP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www.time4writing.com/free-writing-resources               </a:t>
            </a: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a:t>
            </a:r>
            <a:endParaRPr lang="en-US" sz="1600" dirty="0">
              <a:solidFill>
                <a:srgbClr val="FFFFFF"/>
              </a:solidFill>
              <a:latin typeface="Arial" pitchFamily="34" charset="0"/>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73"/>
        <p:cNvGrpSpPr/>
        <p:nvPr/>
      </p:nvGrpSpPr>
      <p:grpSpPr>
        <a:xfrm>
          <a:off x="0" y="0"/>
          <a:ext cx="0" cy="0"/>
          <a:chOff x="0" y="0"/>
          <a:chExt cx="0" cy="0"/>
        </a:xfrm>
      </p:grpSpPr>
      <p:sp>
        <p:nvSpPr>
          <p:cNvPr id="74" name="Shape 74"/>
          <p:cNvSpPr txBox="1">
            <a:spLocks noGrp="1"/>
          </p:cNvSpPr>
          <p:nvPr>
            <p:ph type="ctrTitle"/>
          </p:nvPr>
        </p:nvSpPr>
        <p:spPr>
          <a:xfrm>
            <a:off x="825615" y="1374254"/>
            <a:ext cx="7482914" cy="731519"/>
          </a:xfrm>
          <a:prstGeom prst="rect">
            <a:avLst/>
          </a:prstGeom>
        </p:spPr>
        <p:txBody>
          <a:bodyPr lIns="38100" tIns="38100" rIns="38100" bIns="38100" anchor="t" anchorCtr="0">
            <a:spAutoFit/>
          </a:bodyPr>
          <a:lstStyle/>
          <a:p>
            <a:pPr algn="ctr" rtl="0">
              <a:lnSpc>
                <a:spcPct val="100000"/>
              </a:lnSpc>
              <a:buNone/>
            </a:pPr>
            <a:r>
              <a:rPr lang="en" sz="4800" b="1">
                <a:solidFill>
                  <a:srgbClr val="B45F06"/>
                </a:solidFill>
                <a:latin typeface="Arial"/>
                <a:ea typeface="Arial"/>
                <a:cs typeface="Arial"/>
                <a:sym typeface="Arial"/>
              </a:rPr>
              <a:t>Similes</a:t>
            </a:r>
          </a:p>
        </p:txBody>
      </p:sp>
      <p:sp>
        <p:nvSpPr>
          <p:cNvPr id="76" name="Shape 76"/>
          <p:cNvSpPr txBox="1"/>
          <p:nvPr/>
        </p:nvSpPr>
        <p:spPr>
          <a:xfrm>
            <a:off x="368414" y="2105775"/>
            <a:ext cx="8356477" cy="3738716"/>
          </a:xfrm>
          <a:prstGeom prst="rect">
            <a:avLst/>
          </a:prstGeom>
        </p:spPr>
        <p:txBody>
          <a:bodyPr lIns="38100" tIns="38100" rIns="38100" bIns="38100" anchor="t" anchorCtr="0">
            <a:spAutoFit/>
          </a:bodyPr>
          <a:lstStyle/>
          <a:p>
            <a:pPr rtl="0">
              <a:lnSpc>
                <a:spcPct val="100000"/>
              </a:lnSpc>
              <a:buNone/>
            </a:pPr>
            <a:r>
              <a:rPr lang="en" sz="2400" dirty="0">
                <a:solidFill>
                  <a:srgbClr val="073763"/>
                </a:solidFill>
                <a:latin typeface="Arial"/>
                <a:ea typeface="Arial"/>
                <a:cs typeface="Arial"/>
                <a:sym typeface="Arial"/>
              </a:rPr>
              <a:t>To enrich your writing, use the words </a:t>
            </a:r>
            <a:r>
              <a:rPr lang="en" sz="2400" b="1" dirty="0">
                <a:solidFill>
                  <a:srgbClr val="B45F06"/>
                </a:solidFill>
                <a:latin typeface="Arial"/>
                <a:ea typeface="Arial"/>
                <a:cs typeface="Arial"/>
                <a:sym typeface="Arial"/>
              </a:rPr>
              <a:t>like</a:t>
            </a:r>
            <a:r>
              <a:rPr lang="en" sz="2400" dirty="0">
                <a:solidFill>
                  <a:srgbClr val="073763"/>
                </a:solidFill>
                <a:latin typeface="Arial"/>
                <a:ea typeface="Arial"/>
                <a:cs typeface="Arial"/>
                <a:sym typeface="Arial"/>
              </a:rPr>
              <a:t> or </a:t>
            </a:r>
            <a:r>
              <a:rPr lang="en" sz="2400" b="1" dirty="0">
                <a:solidFill>
                  <a:srgbClr val="B45F06"/>
                </a:solidFill>
                <a:latin typeface="Arial"/>
                <a:ea typeface="Arial"/>
                <a:cs typeface="Arial"/>
                <a:sym typeface="Arial"/>
              </a:rPr>
              <a:t>as</a:t>
            </a:r>
            <a:r>
              <a:rPr lang="en" sz="2400" dirty="0">
                <a:solidFill>
                  <a:srgbClr val="073763"/>
                </a:solidFill>
                <a:latin typeface="Arial"/>
                <a:ea typeface="Arial"/>
                <a:cs typeface="Arial"/>
                <a:sym typeface="Arial"/>
              </a:rPr>
              <a:t> to compare things which are otherwise unrelated. For example, </a:t>
            </a:r>
          </a:p>
          <a:p>
            <a:endParaRPr lang="en" sz="1000" dirty="0">
              <a:solidFill>
                <a:srgbClr val="073763"/>
              </a:solidFill>
              <a:latin typeface="Arial"/>
              <a:ea typeface="Arial"/>
              <a:cs typeface="Arial"/>
              <a:sym typeface="Arial"/>
            </a:endParaRPr>
          </a:p>
          <a:p>
            <a:pPr marL="762000" marR="0" lvl="1" indent="-220133" rtl="0">
              <a:lnSpc>
                <a:spcPct val="100000"/>
              </a:lnSpc>
              <a:spcBef>
                <a:spcPts val="0"/>
              </a:spcBef>
              <a:spcAft>
                <a:spcPts val="0"/>
              </a:spcAft>
              <a:buClr>
                <a:srgbClr val="073763"/>
              </a:buClr>
              <a:buSzPct val="98765"/>
              <a:buFont typeface="Courier New"/>
              <a:buChar char="o"/>
            </a:pPr>
            <a:r>
              <a:rPr lang="en" sz="2666" dirty="0">
                <a:solidFill>
                  <a:srgbClr val="073763"/>
                </a:solidFill>
                <a:latin typeface="Arial"/>
                <a:ea typeface="Arial"/>
                <a:cs typeface="Arial"/>
                <a:sym typeface="Arial"/>
              </a:rPr>
              <a:t> Instead of </a:t>
            </a:r>
            <a:r>
              <a:rPr lang="en" sz="2666" dirty="0">
                <a:solidFill>
                  <a:srgbClr val="073763"/>
                </a:solidFill>
                <a:latin typeface="courier new"/>
                <a:ea typeface="courier new"/>
                <a:cs typeface="courier new"/>
                <a:sym typeface="courier new"/>
              </a:rPr>
              <a:t>"Fred ran so fast"</a:t>
            </a:r>
          </a:p>
          <a:p>
            <a:pPr marL="1143000" marR="0" lvl="2" indent="-220133" rtl="0">
              <a:lnSpc>
                <a:spcPct val="100000"/>
              </a:lnSpc>
              <a:spcBef>
                <a:spcPts val="0"/>
              </a:spcBef>
              <a:spcAft>
                <a:spcPts val="0"/>
              </a:spcAft>
              <a:buClr>
                <a:srgbClr val="073763"/>
              </a:buClr>
              <a:buSzPct val="98765"/>
              <a:buFont typeface="Wingdings"/>
              <a:buChar char="§"/>
            </a:pPr>
            <a:r>
              <a:rPr lang="en" sz="2666" dirty="0">
                <a:solidFill>
                  <a:srgbClr val="073763"/>
                </a:solidFill>
                <a:latin typeface="Arial"/>
                <a:ea typeface="Arial"/>
                <a:cs typeface="Arial"/>
                <a:sym typeface="Arial"/>
              </a:rPr>
              <a:t>try </a:t>
            </a:r>
            <a:r>
              <a:rPr lang="en" sz="2666" b="1" dirty="0">
                <a:solidFill>
                  <a:srgbClr val="073763"/>
                </a:solidFill>
                <a:latin typeface="Arial"/>
                <a:ea typeface="Arial"/>
                <a:cs typeface="Arial"/>
                <a:sym typeface="Arial"/>
              </a:rPr>
              <a:t> </a:t>
            </a:r>
            <a:r>
              <a:rPr lang="en" sz="2666" b="1" dirty="0">
                <a:solidFill>
                  <a:srgbClr val="B45F06"/>
                </a:solidFill>
                <a:latin typeface="courier new"/>
                <a:ea typeface="courier new"/>
                <a:cs typeface="courier new"/>
                <a:sym typeface="courier new"/>
              </a:rPr>
              <a:t>"Fred ran as fast as the wind"</a:t>
            </a:r>
          </a:p>
          <a:p>
            <a:pPr rtl="0">
              <a:lnSpc>
                <a:spcPct val="100000"/>
              </a:lnSpc>
              <a:buNone/>
            </a:pPr>
            <a:r>
              <a:rPr lang="en" sz="1000" b="1" dirty="0">
                <a:solidFill>
                  <a:srgbClr val="B45F06"/>
                </a:solidFill>
                <a:latin typeface="courier new"/>
                <a:ea typeface="courier new"/>
                <a:cs typeface="courier new"/>
                <a:sym typeface="courier new"/>
              </a:rPr>
              <a:t> </a:t>
            </a:r>
          </a:p>
          <a:p>
            <a:pPr marL="762000" marR="0" lvl="1" indent="-220133" rtl="0">
              <a:lnSpc>
                <a:spcPct val="100000"/>
              </a:lnSpc>
              <a:spcBef>
                <a:spcPts val="0"/>
              </a:spcBef>
              <a:spcAft>
                <a:spcPts val="0"/>
              </a:spcAft>
              <a:buClr>
                <a:srgbClr val="073763"/>
              </a:buClr>
              <a:buSzPct val="98765"/>
              <a:buFont typeface="Courier New"/>
              <a:buChar char="o"/>
            </a:pPr>
            <a:r>
              <a:rPr lang="en" sz="2666" dirty="0">
                <a:solidFill>
                  <a:srgbClr val="073763"/>
                </a:solidFill>
                <a:latin typeface="Arial"/>
                <a:ea typeface="Arial"/>
                <a:cs typeface="Arial"/>
                <a:sym typeface="Arial"/>
              </a:rPr>
              <a:t>Instead of </a:t>
            </a:r>
            <a:r>
              <a:rPr lang="en" sz="2666" dirty="0">
                <a:solidFill>
                  <a:srgbClr val="073763"/>
                </a:solidFill>
                <a:latin typeface="courier new"/>
                <a:ea typeface="courier new"/>
                <a:cs typeface="courier new"/>
                <a:sym typeface="courier new"/>
              </a:rPr>
              <a:t>"Her lips are very red"</a:t>
            </a:r>
          </a:p>
          <a:p>
            <a:pPr marL="1143000" marR="0" lvl="2" indent="-220133" rtl="0">
              <a:lnSpc>
                <a:spcPct val="100000"/>
              </a:lnSpc>
              <a:spcBef>
                <a:spcPts val="0"/>
              </a:spcBef>
              <a:spcAft>
                <a:spcPts val="0"/>
              </a:spcAft>
              <a:buClr>
                <a:srgbClr val="073763"/>
              </a:buClr>
              <a:buSzPct val="98765"/>
              <a:buFont typeface="Wingdings"/>
              <a:buChar char="§"/>
            </a:pPr>
            <a:r>
              <a:rPr lang="en" sz="2666" dirty="0">
                <a:solidFill>
                  <a:srgbClr val="073763"/>
                </a:solidFill>
                <a:latin typeface="Arial"/>
                <a:ea typeface="Arial"/>
                <a:cs typeface="Arial"/>
                <a:sym typeface="Arial"/>
              </a:rPr>
              <a:t>try </a:t>
            </a:r>
            <a:r>
              <a:rPr lang="en" sz="2666" dirty="0">
                <a:solidFill>
                  <a:srgbClr val="E69138"/>
                </a:solidFill>
                <a:latin typeface="courier new"/>
                <a:ea typeface="courier new"/>
                <a:cs typeface="courier new"/>
                <a:sym typeface="courier new"/>
              </a:rPr>
              <a:t> </a:t>
            </a:r>
            <a:r>
              <a:rPr lang="en" sz="2666" b="1" dirty="0">
                <a:solidFill>
                  <a:srgbClr val="B45F06"/>
                </a:solidFill>
                <a:latin typeface="courier new"/>
                <a:ea typeface="courier new"/>
                <a:cs typeface="courier new"/>
                <a:sym typeface="courier new"/>
              </a:rPr>
              <a:t>"Her lips are red as a </a:t>
            </a:r>
            <a:r>
              <a:rPr lang="en" sz="2666" b="1" dirty="0" smtClean="0">
                <a:solidFill>
                  <a:srgbClr val="B45F06"/>
                </a:solidFill>
                <a:latin typeface="courier new"/>
                <a:ea typeface="courier new"/>
                <a:cs typeface="courier new"/>
                <a:sym typeface="courier new"/>
              </a:rPr>
              <a:t>rose“</a:t>
            </a:r>
            <a:endParaRPr lang="en" sz="2800" b="1" dirty="0">
              <a:solidFill>
                <a:srgbClr val="B45F06"/>
              </a:solidFill>
              <a:latin typeface="courier new"/>
              <a:ea typeface="courier new"/>
              <a:cs typeface="courier new"/>
              <a:sym typeface="courier new"/>
            </a:endParaRPr>
          </a:p>
          <a:p>
            <a:pPr marL="922867" marR="0" lvl="2" rtl="0">
              <a:lnSpc>
                <a:spcPct val="100000"/>
              </a:lnSpc>
              <a:spcBef>
                <a:spcPts val="0"/>
              </a:spcBef>
              <a:spcAft>
                <a:spcPts val="0"/>
              </a:spcAft>
              <a:buClr>
                <a:srgbClr val="073763"/>
              </a:buClr>
              <a:buSzPct val="98765"/>
            </a:pPr>
            <a:endParaRPr lang="en" sz="1000" b="1" dirty="0">
              <a:solidFill>
                <a:srgbClr val="B45F06"/>
              </a:solidFill>
              <a:latin typeface="courier new"/>
              <a:ea typeface="courier new"/>
              <a:cs typeface="courier new"/>
              <a:sym typeface="courier new"/>
            </a:endParaRPr>
          </a:p>
          <a:p>
            <a:pPr marL="762000" marR="0" lvl="1" indent="-220133" rtl="0">
              <a:lnSpc>
                <a:spcPct val="100000"/>
              </a:lnSpc>
              <a:spcBef>
                <a:spcPts val="0"/>
              </a:spcBef>
              <a:spcAft>
                <a:spcPts val="0"/>
              </a:spcAft>
              <a:buClr>
                <a:srgbClr val="073763"/>
              </a:buClr>
              <a:buSzPct val="98765"/>
              <a:buFont typeface="Courier New"/>
              <a:buChar char="o"/>
            </a:pPr>
            <a:r>
              <a:rPr lang="en" sz="2666" dirty="0">
                <a:solidFill>
                  <a:srgbClr val="073763"/>
                </a:solidFill>
                <a:latin typeface="Arial"/>
                <a:ea typeface="Arial"/>
                <a:cs typeface="Arial"/>
                <a:sym typeface="Arial"/>
              </a:rPr>
              <a:t>Instead of </a:t>
            </a:r>
            <a:r>
              <a:rPr lang="en" sz="2666" dirty="0">
                <a:solidFill>
                  <a:srgbClr val="073763"/>
                </a:solidFill>
                <a:latin typeface="courier new"/>
                <a:ea typeface="courier new"/>
                <a:cs typeface="courier new"/>
                <a:sym typeface="courier new"/>
              </a:rPr>
              <a:t>"He is so sly"</a:t>
            </a:r>
          </a:p>
          <a:p>
            <a:pPr marL="1143000" marR="0" lvl="2" indent="-220133" rtl="0">
              <a:lnSpc>
                <a:spcPct val="100000"/>
              </a:lnSpc>
              <a:spcBef>
                <a:spcPts val="0"/>
              </a:spcBef>
              <a:spcAft>
                <a:spcPts val="0"/>
              </a:spcAft>
              <a:buClr>
                <a:srgbClr val="073763"/>
              </a:buClr>
              <a:buSzPct val="98765"/>
              <a:buFont typeface="Wingdings"/>
              <a:buChar char="§"/>
            </a:pPr>
            <a:r>
              <a:rPr lang="en" sz="2666" dirty="0">
                <a:solidFill>
                  <a:srgbClr val="073763"/>
                </a:solidFill>
                <a:latin typeface="Arial"/>
                <a:ea typeface="Arial"/>
                <a:cs typeface="Arial"/>
                <a:sym typeface="Arial"/>
              </a:rPr>
              <a:t>try  </a:t>
            </a:r>
            <a:r>
              <a:rPr lang="en" sz="2666" b="1" dirty="0">
                <a:solidFill>
                  <a:srgbClr val="B45F06"/>
                </a:solidFill>
                <a:latin typeface="courier new"/>
                <a:ea typeface="courier new"/>
                <a:cs typeface="courier new"/>
                <a:sym typeface="courier new"/>
              </a:rPr>
              <a:t>"He is sly like a fox"</a:t>
            </a:r>
          </a:p>
        </p:txBody>
      </p:sp>
      <p:sp>
        <p:nvSpPr>
          <p:cNvPr id="77" name="Shape 77"/>
          <p:cNvSpPr/>
          <p:nvPr/>
        </p:nvSpPr>
        <p:spPr>
          <a:xfrm>
            <a:off x="0" y="0"/>
            <a:ext cx="9153877" cy="1381972"/>
          </a:xfrm>
          <a:prstGeom prst="rect">
            <a:avLst/>
          </a:prstGeom>
          <a:blipFill>
            <a:blip r:embed="rId4"/>
            <a:stretch>
              <a:fillRect/>
            </a:stretch>
          </a:blipFill>
        </p:spPr>
      </p:sp>
      <p:sp>
        <p:nvSpPr>
          <p:cNvPr id="8" name="Rectangle 7"/>
          <p:cNvSpPr/>
          <p:nvPr/>
        </p:nvSpPr>
        <p:spPr>
          <a:xfrm>
            <a:off x="228600" y="6477000"/>
            <a:ext cx="8686800" cy="277812"/>
          </a:xfrm>
          <a:prstGeom prst="rect">
            <a:avLst/>
          </a:prstGeom>
          <a:solidFill>
            <a:srgbClr val="0F0F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US"/>
          </a:p>
        </p:txBody>
      </p:sp>
      <p:sp>
        <p:nvSpPr>
          <p:cNvPr id="9" name="Text Box 4"/>
          <p:cNvSpPr txBox="1">
            <a:spLocks noChangeArrowheads="1"/>
          </p:cNvSpPr>
          <p:nvPr/>
        </p:nvSpPr>
        <p:spPr bwMode="auto">
          <a:xfrm>
            <a:off x="293213" y="6477000"/>
            <a:ext cx="8545987" cy="23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95000"/>
              </a:lnSpc>
            </a:pP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www.time4writing.com/free-writing-resources               </a:t>
            </a: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a:t>
            </a:r>
            <a:endParaRPr lang="en-US" sz="1600" dirty="0">
              <a:solidFill>
                <a:srgbClr val="FFFFFF"/>
              </a:solidFill>
              <a:latin typeface="Arial" pitchFamily="34" charset="0"/>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81"/>
        <p:cNvGrpSpPr/>
        <p:nvPr/>
      </p:nvGrpSpPr>
      <p:grpSpPr>
        <a:xfrm>
          <a:off x="0" y="0"/>
          <a:ext cx="0" cy="0"/>
          <a:chOff x="0" y="0"/>
          <a:chExt cx="0" cy="0"/>
        </a:xfrm>
      </p:grpSpPr>
      <p:sp>
        <p:nvSpPr>
          <p:cNvPr id="82" name="Shape 82"/>
          <p:cNvSpPr txBox="1">
            <a:spLocks noGrp="1"/>
          </p:cNvSpPr>
          <p:nvPr>
            <p:ph type="ctrTitle"/>
          </p:nvPr>
        </p:nvSpPr>
        <p:spPr>
          <a:xfrm>
            <a:off x="825615" y="1371600"/>
            <a:ext cx="7482914" cy="731519"/>
          </a:xfrm>
          <a:prstGeom prst="rect">
            <a:avLst/>
          </a:prstGeom>
        </p:spPr>
        <p:txBody>
          <a:bodyPr lIns="38100" tIns="38100" rIns="38100" bIns="38100" anchor="t" anchorCtr="0">
            <a:spAutoFit/>
          </a:bodyPr>
          <a:lstStyle/>
          <a:p>
            <a:pPr algn="ctr" rtl="0">
              <a:lnSpc>
                <a:spcPct val="100000"/>
              </a:lnSpc>
              <a:buNone/>
            </a:pPr>
            <a:r>
              <a:rPr lang="en" sz="4800" b="1" dirty="0">
                <a:solidFill>
                  <a:srgbClr val="B45F06"/>
                </a:solidFill>
                <a:latin typeface="Arial"/>
                <a:ea typeface="Arial"/>
                <a:cs typeface="Arial"/>
                <a:sym typeface="Arial"/>
              </a:rPr>
              <a:t>Metaphors</a:t>
            </a:r>
          </a:p>
        </p:txBody>
      </p:sp>
      <p:sp>
        <p:nvSpPr>
          <p:cNvPr id="84" name="Shape 84"/>
          <p:cNvSpPr txBox="1"/>
          <p:nvPr/>
        </p:nvSpPr>
        <p:spPr>
          <a:xfrm>
            <a:off x="455535" y="1981200"/>
            <a:ext cx="8034524" cy="4559197"/>
          </a:xfrm>
          <a:prstGeom prst="rect">
            <a:avLst/>
          </a:prstGeom>
        </p:spPr>
        <p:txBody>
          <a:bodyPr lIns="38100" tIns="38100" rIns="38100" bIns="38100" anchor="t" anchorCtr="0">
            <a:spAutoFit/>
          </a:bodyPr>
          <a:lstStyle/>
          <a:p>
            <a:pPr rtl="0">
              <a:lnSpc>
                <a:spcPct val="100000"/>
              </a:lnSpc>
              <a:buNone/>
            </a:pPr>
            <a:r>
              <a:rPr lang="en" sz="2400" dirty="0">
                <a:solidFill>
                  <a:srgbClr val="073763"/>
                </a:solidFill>
                <a:latin typeface="Arial"/>
                <a:ea typeface="Arial"/>
                <a:cs typeface="Arial"/>
                <a:sym typeface="Arial"/>
              </a:rPr>
              <a:t>You can also make enriching comparisons of otherwise unrelated things </a:t>
            </a:r>
            <a:r>
              <a:rPr lang="en" sz="2400" i="1" dirty="0">
                <a:solidFill>
                  <a:srgbClr val="073763"/>
                </a:solidFill>
                <a:latin typeface="Arial"/>
                <a:ea typeface="Arial"/>
                <a:cs typeface="Arial"/>
                <a:sym typeface="Arial"/>
              </a:rPr>
              <a:t>without</a:t>
            </a:r>
            <a:r>
              <a:rPr lang="en" sz="2400" dirty="0">
                <a:solidFill>
                  <a:srgbClr val="073763"/>
                </a:solidFill>
                <a:latin typeface="Arial"/>
                <a:ea typeface="Arial"/>
                <a:cs typeface="Arial"/>
                <a:sym typeface="Arial"/>
              </a:rPr>
              <a:t> using "like" or "as" -- for example,</a:t>
            </a:r>
          </a:p>
          <a:p>
            <a:endParaRPr lang="en" sz="1000" dirty="0">
              <a:solidFill>
                <a:srgbClr val="073763"/>
              </a:solidFill>
              <a:latin typeface="Arial"/>
              <a:ea typeface="Arial"/>
              <a:cs typeface="Arial"/>
              <a:sym typeface="Arial"/>
            </a:endParaRPr>
          </a:p>
          <a:p>
            <a:pPr marL="762000" marR="0" lvl="1" indent="-220133" rtl="0">
              <a:lnSpc>
                <a:spcPct val="100000"/>
              </a:lnSpc>
              <a:spcBef>
                <a:spcPts val="0"/>
              </a:spcBef>
              <a:spcAft>
                <a:spcPts val="0"/>
              </a:spcAft>
              <a:buClr>
                <a:srgbClr val="073763"/>
              </a:buClr>
              <a:buSzPct val="98765"/>
              <a:buFont typeface="Courier New"/>
              <a:buChar char="o"/>
            </a:pPr>
            <a:r>
              <a:rPr lang="en" sz="2666" dirty="0">
                <a:solidFill>
                  <a:srgbClr val="073763"/>
                </a:solidFill>
                <a:latin typeface="Arial"/>
                <a:ea typeface="Arial"/>
                <a:cs typeface="Arial"/>
                <a:sym typeface="Arial"/>
              </a:rPr>
              <a:t>Instead of </a:t>
            </a:r>
            <a:r>
              <a:rPr lang="en" sz="2666" dirty="0">
                <a:solidFill>
                  <a:srgbClr val="073763"/>
                </a:solidFill>
                <a:latin typeface="courier new"/>
                <a:ea typeface="courier new"/>
                <a:cs typeface="courier new"/>
                <a:sym typeface="courier new"/>
              </a:rPr>
              <a:t>"Roy is a sweet boy"</a:t>
            </a:r>
          </a:p>
          <a:p>
            <a:pPr marL="1143000" marR="0" lvl="2" indent="-220133" rtl="0">
              <a:lnSpc>
                <a:spcPct val="100000"/>
              </a:lnSpc>
              <a:spcBef>
                <a:spcPts val="0"/>
              </a:spcBef>
              <a:spcAft>
                <a:spcPts val="0"/>
              </a:spcAft>
              <a:buClr>
                <a:srgbClr val="073763"/>
              </a:buClr>
              <a:buSzPct val="98765"/>
              <a:buFont typeface="Wingdings"/>
              <a:buChar char="§"/>
            </a:pPr>
            <a:r>
              <a:rPr lang="en" sz="2666" dirty="0">
                <a:solidFill>
                  <a:srgbClr val="073763"/>
                </a:solidFill>
                <a:latin typeface="Arial"/>
                <a:ea typeface="Arial"/>
                <a:cs typeface="Arial"/>
                <a:sym typeface="Arial"/>
              </a:rPr>
              <a:t>try </a:t>
            </a:r>
            <a:r>
              <a:rPr lang="en" sz="2666" b="1" dirty="0">
                <a:solidFill>
                  <a:srgbClr val="073763"/>
                </a:solidFill>
                <a:latin typeface="Arial"/>
                <a:ea typeface="Arial"/>
                <a:cs typeface="Arial"/>
                <a:sym typeface="Arial"/>
              </a:rPr>
              <a:t> </a:t>
            </a:r>
            <a:r>
              <a:rPr lang="en" sz="2666" b="1" dirty="0">
                <a:solidFill>
                  <a:srgbClr val="B45F06"/>
                </a:solidFill>
                <a:latin typeface="courier new"/>
                <a:ea typeface="courier new"/>
                <a:cs typeface="courier new"/>
                <a:sym typeface="courier new"/>
              </a:rPr>
              <a:t>"Roy has the heart of a lion</a:t>
            </a:r>
            <a:r>
              <a:rPr lang="en" sz="2666" b="0" dirty="0">
                <a:solidFill>
                  <a:srgbClr val="B45F06"/>
                </a:solidFill>
                <a:latin typeface="courier new"/>
                <a:ea typeface="courier new"/>
                <a:cs typeface="courier new"/>
                <a:sym typeface="courier new"/>
              </a:rPr>
              <a:t>"</a:t>
            </a:r>
          </a:p>
          <a:p>
            <a:pPr rtl="0">
              <a:lnSpc>
                <a:spcPct val="100000"/>
              </a:lnSpc>
              <a:buNone/>
            </a:pPr>
            <a:r>
              <a:rPr lang="en" sz="1000" b="0" dirty="0" smtClean="0">
                <a:solidFill>
                  <a:srgbClr val="B45F06"/>
                </a:solidFill>
                <a:latin typeface="courier new"/>
                <a:ea typeface="courier new"/>
                <a:cs typeface="courier new"/>
                <a:sym typeface="courier new"/>
              </a:rPr>
              <a:t> </a:t>
            </a:r>
          </a:p>
          <a:p>
            <a:pPr marL="762000" marR="0" lvl="1" indent="-220133" rtl="0">
              <a:lnSpc>
                <a:spcPct val="100000"/>
              </a:lnSpc>
              <a:spcBef>
                <a:spcPts val="0"/>
              </a:spcBef>
              <a:spcAft>
                <a:spcPts val="0"/>
              </a:spcAft>
              <a:buClr>
                <a:srgbClr val="073763"/>
              </a:buClr>
              <a:buSzPct val="98765"/>
              <a:buFont typeface="Courier New"/>
              <a:buChar char="o"/>
            </a:pPr>
            <a:r>
              <a:rPr lang="en" sz="2666" dirty="0" smtClean="0">
                <a:solidFill>
                  <a:srgbClr val="073763"/>
                </a:solidFill>
                <a:latin typeface="Arial"/>
                <a:ea typeface="Arial"/>
                <a:cs typeface="Arial"/>
                <a:sym typeface="Arial"/>
              </a:rPr>
              <a:t>Instead </a:t>
            </a:r>
            <a:r>
              <a:rPr lang="en" sz="2666" dirty="0">
                <a:solidFill>
                  <a:srgbClr val="073763"/>
                </a:solidFill>
                <a:latin typeface="Arial"/>
                <a:ea typeface="Arial"/>
                <a:cs typeface="Arial"/>
                <a:sym typeface="Arial"/>
              </a:rPr>
              <a:t>of </a:t>
            </a:r>
            <a:r>
              <a:rPr lang="en" sz="2666" dirty="0">
                <a:solidFill>
                  <a:srgbClr val="073763"/>
                </a:solidFill>
                <a:latin typeface="courier new"/>
                <a:ea typeface="courier new"/>
                <a:cs typeface="courier new"/>
                <a:sym typeface="courier new"/>
              </a:rPr>
              <a:t>"I was so happy to hear her"</a:t>
            </a:r>
          </a:p>
          <a:p>
            <a:pPr marL="1143000" marR="0" lvl="2" indent="-220133" rtl="0">
              <a:lnSpc>
                <a:spcPct val="100000"/>
              </a:lnSpc>
              <a:spcBef>
                <a:spcPts val="0"/>
              </a:spcBef>
              <a:spcAft>
                <a:spcPts val="0"/>
              </a:spcAft>
              <a:buClr>
                <a:srgbClr val="073763"/>
              </a:buClr>
              <a:buSzPct val="98765"/>
              <a:buFont typeface="Wingdings"/>
              <a:buChar char="§"/>
            </a:pPr>
            <a:r>
              <a:rPr lang="en" sz="2666" dirty="0">
                <a:solidFill>
                  <a:srgbClr val="073763"/>
                </a:solidFill>
                <a:latin typeface="Arial"/>
                <a:ea typeface="Arial"/>
                <a:cs typeface="Arial"/>
                <a:sym typeface="Arial"/>
              </a:rPr>
              <a:t>try </a:t>
            </a:r>
            <a:r>
              <a:rPr lang="en" sz="2666" dirty="0">
                <a:solidFill>
                  <a:srgbClr val="E69138"/>
                </a:solidFill>
                <a:latin typeface="courier new"/>
                <a:ea typeface="courier new"/>
                <a:cs typeface="courier new"/>
                <a:sym typeface="courier new"/>
              </a:rPr>
              <a:t> </a:t>
            </a:r>
            <a:r>
              <a:rPr lang="en" sz="2666" b="1" dirty="0">
                <a:solidFill>
                  <a:srgbClr val="B45F06"/>
                </a:solidFill>
                <a:latin typeface="courier new"/>
                <a:ea typeface="courier new"/>
                <a:cs typeface="courier new"/>
                <a:sym typeface="courier new"/>
              </a:rPr>
              <a:t>"Her voice was music to my ears"</a:t>
            </a:r>
          </a:p>
          <a:p>
            <a:pPr rtl="0">
              <a:lnSpc>
                <a:spcPct val="100000"/>
              </a:lnSpc>
              <a:buNone/>
            </a:pPr>
            <a:r>
              <a:rPr lang="en" sz="1000" b="1" dirty="0">
                <a:solidFill>
                  <a:srgbClr val="B45F06"/>
                </a:solidFill>
                <a:latin typeface="courier new"/>
                <a:ea typeface="courier new"/>
                <a:cs typeface="courier new"/>
                <a:sym typeface="courier new"/>
              </a:rPr>
              <a:t> </a:t>
            </a:r>
          </a:p>
          <a:p>
            <a:pPr marL="762000" marR="0" lvl="1" indent="-220133" rtl="0">
              <a:lnSpc>
                <a:spcPct val="100000"/>
              </a:lnSpc>
              <a:spcBef>
                <a:spcPts val="0"/>
              </a:spcBef>
              <a:spcAft>
                <a:spcPts val="0"/>
              </a:spcAft>
              <a:buClr>
                <a:srgbClr val="073763"/>
              </a:buClr>
              <a:buSzPct val="98765"/>
              <a:buFont typeface="Courier New"/>
              <a:buChar char="o"/>
            </a:pPr>
            <a:r>
              <a:rPr lang="en" sz="2666" dirty="0">
                <a:solidFill>
                  <a:srgbClr val="073763"/>
                </a:solidFill>
                <a:latin typeface="Arial"/>
                <a:ea typeface="Arial"/>
                <a:cs typeface="Arial"/>
                <a:sym typeface="Arial"/>
              </a:rPr>
              <a:t>Instead of </a:t>
            </a:r>
            <a:r>
              <a:rPr lang="en" sz="2666" dirty="0">
                <a:solidFill>
                  <a:srgbClr val="073763"/>
                </a:solidFill>
                <a:latin typeface="courier new"/>
                <a:ea typeface="courier new"/>
                <a:cs typeface="courier new"/>
                <a:sym typeface="courier new"/>
              </a:rPr>
              <a:t>"life has ups and downs"</a:t>
            </a:r>
          </a:p>
          <a:p>
            <a:pPr marL="1143000" marR="0" lvl="2" indent="-220133" rtl="0">
              <a:lnSpc>
                <a:spcPct val="100000"/>
              </a:lnSpc>
              <a:spcBef>
                <a:spcPts val="0"/>
              </a:spcBef>
              <a:spcAft>
                <a:spcPts val="0"/>
              </a:spcAft>
              <a:buClr>
                <a:srgbClr val="073763"/>
              </a:buClr>
              <a:buSzPct val="98765"/>
              <a:buFont typeface="Wingdings"/>
              <a:buChar char="§"/>
            </a:pPr>
            <a:r>
              <a:rPr lang="en" sz="2666" dirty="0">
                <a:solidFill>
                  <a:srgbClr val="073763"/>
                </a:solidFill>
                <a:latin typeface="Arial"/>
                <a:ea typeface="Arial"/>
                <a:cs typeface="Arial"/>
                <a:sym typeface="Arial"/>
              </a:rPr>
              <a:t>try  </a:t>
            </a:r>
            <a:r>
              <a:rPr lang="en" sz="2666" b="1" dirty="0">
                <a:solidFill>
                  <a:srgbClr val="B45F06"/>
                </a:solidFill>
                <a:latin typeface="courier new"/>
                <a:ea typeface="courier new"/>
                <a:cs typeface="courier new"/>
                <a:sym typeface="courier new"/>
              </a:rPr>
              <a:t>"life is a roller coaster"</a:t>
            </a:r>
          </a:p>
        </p:txBody>
      </p:sp>
      <p:sp>
        <p:nvSpPr>
          <p:cNvPr id="85" name="Shape 85"/>
          <p:cNvSpPr/>
          <p:nvPr/>
        </p:nvSpPr>
        <p:spPr>
          <a:xfrm>
            <a:off x="0" y="0"/>
            <a:ext cx="9153877" cy="1381972"/>
          </a:xfrm>
          <a:prstGeom prst="rect">
            <a:avLst/>
          </a:prstGeom>
          <a:blipFill>
            <a:blip r:embed="rId4"/>
            <a:stretch>
              <a:fillRect/>
            </a:stretch>
          </a:blipFill>
        </p:spPr>
      </p:sp>
      <p:sp>
        <p:nvSpPr>
          <p:cNvPr id="6" name="Rectangle 5"/>
          <p:cNvSpPr/>
          <p:nvPr/>
        </p:nvSpPr>
        <p:spPr>
          <a:xfrm>
            <a:off x="228600" y="6477000"/>
            <a:ext cx="8686800" cy="277812"/>
          </a:xfrm>
          <a:prstGeom prst="rect">
            <a:avLst/>
          </a:prstGeom>
          <a:solidFill>
            <a:srgbClr val="0F0F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US"/>
          </a:p>
        </p:txBody>
      </p:sp>
      <p:sp>
        <p:nvSpPr>
          <p:cNvPr id="7" name="Text Box 4"/>
          <p:cNvSpPr txBox="1">
            <a:spLocks noChangeArrowheads="1"/>
          </p:cNvSpPr>
          <p:nvPr/>
        </p:nvSpPr>
        <p:spPr bwMode="auto">
          <a:xfrm>
            <a:off x="293213" y="6477000"/>
            <a:ext cx="8545987" cy="23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95000"/>
              </a:lnSpc>
            </a:pP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www.time4writing.com/free-writing-resources               </a:t>
            </a: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a:t>
            </a:r>
            <a:endParaRPr lang="en-US" sz="1600" dirty="0">
              <a:solidFill>
                <a:srgbClr val="FFFFFF"/>
              </a:solidFill>
              <a:latin typeface="Arial" pitchFamily="34" charset="0"/>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89"/>
        <p:cNvGrpSpPr/>
        <p:nvPr/>
      </p:nvGrpSpPr>
      <p:grpSpPr>
        <a:xfrm>
          <a:off x="0" y="0"/>
          <a:ext cx="0" cy="0"/>
          <a:chOff x="0" y="0"/>
          <a:chExt cx="0" cy="0"/>
        </a:xfrm>
      </p:grpSpPr>
      <p:sp>
        <p:nvSpPr>
          <p:cNvPr id="90" name="Shape 90"/>
          <p:cNvSpPr txBox="1">
            <a:spLocks noGrp="1"/>
          </p:cNvSpPr>
          <p:nvPr>
            <p:ph type="ctrTitle"/>
          </p:nvPr>
        </p:nvSpPr>
        <p:spPr>
          <a:xfrm>
            <a:off x="825615" y="1465695"/>
            <a:ext cx="7482914" cy="731519"/>
          </a:xfrm>
          <a:prstGeom prst="rect">
            <a:avLst/>
          </a:prstGeom>
        </p:spPr>
        <p:txBody>
          <a:bodyPr lIns="38100" tIns="38100" rIns="38100" bIns="38100" anchor="t" anchorCtr="0">
            <a:spAutoFit/>
          </a:bodyPr>
          <a:lstStyle/>
          <a:p>
            <a:pPr algn="ctr" rtl="0">
              <a:lnSpc>
                <a:spcPct val="100000"/>
              </a:lnSpc>
              <a:buNone/>
            </a:pPr>
            <a:r>
              <a:rPr lang="en" sz="4800" b="1">
                <a:solidFill>
                  <a:srgbClr val="B45F06"/>
                </a:solidFill>
                <a:latin typeface="Arial"/>
                <a:ea typeface="Arial"/>
                <a:cs typeface="Arial"/>
                <a:sym typeface="Arial"/>
              </a:rPr>
              <a:t>Idioms</a:t>
            </a:r>
          </a:p>
        </p:txBody>
      </p:sp>
      <p:sp>
        <p:nvSpPr>
          <p:cNvPr id="92" name="Shape 92"/>
          <p:cNvSpPr txBox="1"/>
          <p:nvPr/>
        </p:nvSpPr>
        <p:spPr>
          <a:xfrm>
            <a:off x="455535" y="2101409"/>
            <a:ext cx="8034524" cy="4358744"/>
          </a:xfrm>
          <a:prstGeom prst="rect">
            <a:avLst/>
          </a:prstGeom>
        </p:spPr>
        <p:txBody>
          <a:bodyPr lIns="38100" tIns="38100" rIns="38100" bIns="38100" anchor="t" anchorCtr="0">
            <a:spAutoFit/>
          </a:bodyPr>
          <a:lstStyle/>
          <a:p>
            <a:pPr rtl="0">
              <a:lnSpc>
                <a:spcPct val="100000"/>
              </a:lnSpc>
              <a:buNone/>
            </a:pPr>
            <a:r>
              <a:rPr lang="en" sz="2400">
                <a:solidFill>
                  <a:srgbClr val="073763"/>
                </a:solidFill>
                <a:latin typeface="Arial"/>
                <a:ea typeface="Arial"/>
                <a:cs typeface="Arial"/>
                <a:sym typeface="Arial"/>
              </a:rPr>
              <a:t>Expressions used by a particular group of people with a meaning that is only known through common use … </a:t>
            </a:r>
          </a:p>
          <a:p>
            <a:endParaRPr lang="en" sz="2400">
              <a:solidFill>
                <a:srgbClr val="073763"/>
              </a:solidFill>
              <a:latin typeface="Arial"/>
              <a:ea typeface="Arial"/>
              <a:cs typeface="Arial"/>
              <a:sym typeface="Arial"/>
            </a:endParaRPr>
          </a:p>
        </p:txBody>
      </p:sp>
      <p:sp>
        <p:nvSpPr>
          <p:cNvPr id="93" name="Shape 93"/>
          <p:cNvSpPr/>
          <p:nvPr/>
        </p:nvSpPr>
        <p:spPr>
          <a:xfrm>
            <a:off x="0" y="0"/>
            <a:ext cx="9153877" cy="1381972"/>
          </a:xfrm>
          <a:prstGeom prst="rect">
            <a:avLst/>
          </a:prstGeom>
          <a:blipFill>
            <a:blip r:embed="rId4"/>
            <a:stretch>
              <a:fillRect/>
            </a:stretch>
          </a:blipFill>
        </p:spPr>
      </p:sp>
      <p:graphicFrame>
        <p:nvGraphicFramePr>
          <p:cNvPr id="94" name="Shape 94"/>
          <p:cNvGraphicFramePr/>
          <p:nvPr/>
        </p:nvGraphicFramePr>
        <p:xfrm>
          <a:off x="640079" y="2986537"/>
          <a:ext cx="7753700" cy="3325100"/>
        </p:xfrm>
        <a:graphic>
          <a:graphicData uri="http://schemas.openxmlformats.org/drawingml/2006/table">
            <a:tbl>
              <a:tblPr>
                <a:noFill/>
                <a:tableStyleId>{B88ED88E-33C7-4BCA-9961-122B31BDFE66}</a:tableStyleId>
              </a:tblPr>
              <a:tblGrid>
                <a:gridCol w="3876850"/>
                <a:gridCol w="3876850"/>
              </a:tblGrid>
              <a:tr h="639450">
                <a:tc>
                  <a:txBody>
                    <a:bodyPr/>
                    <a:lstStyle/>
                    <a:p>
                      <a:pPr algn="ctr" rtl="0">
                        <a:lnSpc>
                          <a:spcPct val="100000"/>
                        </a:lnSpc>
                        <a:buNone/>
                      </a:pPr>
                      <a:r>
                        <a:rPr lang="en" sz="1919" b="1">
                          <a:solidFill>
                            <a:srgbClr val="B45F06"/>
                          </a:solidFill>
                          <a:latin typeface="Arial"/>
                          <a:ea typeface="Arial"/>
                          <a:cs typeface="Arial"/>
                          <a:sym typeface="Arial"/>
                        </a:rPr>
                        <a:t>Idiom</a:t>
                      </a:r>
                    </a:p>
                  </a:txBody>
                  <a:tcPr marL="28575" marR="28575" marT="28575" marB="28575" anchor="ctr">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algn="ctr" rtl="0">
                        <a:lnSpc>
                          <a:spcPct val="100000"/>
                        </a:lnSpc>
                        <a:buNone/>
                      </a:pPr>
                      <a:r>
                        <a:rPr lang="en" sz="1919" b="1">
                          <a:solidFill>
                            <a:srgbClr val="073763"/>
                          </a:solidFill>
                          <a:latin typeface="Arial"/>
                          <a:ea typeface="Arial"/>
                          <a:cs typeface="Arial"/>
                          <a:sym typeface="Arial"/>
                        </a:rPr>
                        <a:t>Meaning</a:t>
                      </a:r>
                    </a:p>
                  </a:txBody>
                  <a:tcPr marL="28575" marR="28575" marT="28575" marB="28575" anchor="ctr">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r h="696275">
                <a:tc>
                  <a:txBody>
                    <a:bodyPr/>
                    <a:lstStyle/>
                    <a:p>
                      <a:pPr rtl="0">
                        <a:lnSpc>
                          <a:spcPct val="100000"/>
                        </a:lnSpc>
                        <a:buNone/>
                      </a:pPr>
                      <a:r>
                        <a:rPr lang="en" sz="1919">
                          <a:solidFill>
                            <a:srgbClr val="B45F06"/>
                          </a:solidFill>
                          <a:latin typeface="Arial"/>
                          <a:ea typeface="Arial"/>
                          <a:cs typeface="Arial"/>
                          <a:sym typeface="Arial"/>
                        </a:rPr>
                        <a:t>"a blessing in disguise"</a:t>
                      </a:r>
                    </a:p>
                  </a:txBody>
                  <a:tcPr marL="28575" marR="28575" marT="28575" marB="28575" anchor="ctr">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 sz="1919">
                          <a:solidFill>
                            <a:srgbClr val="073763"/>
                          </a:solidFill>
                          <a:latin typeface="Arial"/>
                          <a:ea typeface="Arial"/>
                          <a:cs typeface="Arial"/>
                          <a:sym typeface="Arial"/>
                        </a:rPr>
                        <a:t>an event that seems negative but ends up being positive</a:t>
                      </a:r>
                    </a:p>
                  </a:txBody>
                  <a:tcPr marL="28575" marR="28575" marT="28575" marB="28575" anchor="ctr">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r h="696275">
                <a:tc>
                  <a:txBody>
                    <a:bodyPr/>
                    <a:lstStyle/>
                    <a:p>
                      <a:pPr rtl="0">
                        <a:lnSpc>
                          <a:spcPct val="100000"/>
                        </a:lnSpc>
                        <a:buNone/>
                      </a:pPr>
                      <a:r>
                        <a:rPr lang="en" sz="1919">
                          <a:solidFill>
                            <a:srgbClr val="B45F06"/>
                          </a:solidFill>
                          <a:latin typeface="Arial"/>
                          <a:ea typeface="Arial"/>
                          <a:cs typeface="Arial"/>
                          <a:sym typeface="Arial"/>
                        </a:rPr>
                        <a:t>"a chip on the shoulder"</a:t>
                      </a:r>
                    </a:p>
                  </a:txBody>
                  <a:tcPr marL="28575" marR="28575" marT="28575" marB="28575" anchor="ctr">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 sz="1919">
                          <a:solidFill>
                            <a:srgbClr val="073763"/>
                          </a:solidFill>
                          <a:latin typeface="Arial"/>
                          <a:ea typeface="Arial"/>
                          <a:cs typeface="Arial"/>
                          <a:sym typeface="Arial"/>
                        </a:rPr>
                        <a:t>not able to let go of a bad experience</a:t>
                      </a:r>
                    </a:p>
                  </a:txBody>
                  <a:tcPr marL="28575" marR="28575" marT="28575" marB="28575" anchor="ctr">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r h="653650">
                <a:tc>
                  <a:txBody>
                    <a:bodyPr/>
                    <a:lstStyle/>
                    <a:p>
                      <a:pPr rtl="0">
                        <a:lnSpc>
                          <a:spcPct val="100000"/>
                        </a:lnSpc>
                        <a:buNone/>
                      </a:pPr>
                      <a:r>
                        <a:rPr lang="en" sz="1919">
                          <a:solidFill>
                            <a:srgbClr val="B45F06"/>
                          </a:solidFill>
                          <a:latin typeface="Arial"/>
                          <a:ea typeface="Arial"/>
                          <a:cs typeface="Arial"/>
                          <a:sym typeface="Arial"/>
                        </a:rPr>
                        <a:t>"costs an arm and a leg"</a:t>
                      </a:r>
                    </a:p>
                  </a:txBody>
                  <a:tcPr marL="28575" marR="28575" marT="28575" marB="28575" anchor="ctr">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 sz="1919">
                          <a:solidFill>
                            <a:srgbClr val="073763"/>
                          </a:solidFill>
                          <a:latin typeface="Arial"/>
                          <a:ea typeface="Arial"/>
                          <a:cs typeface="Arial"/>
                          <a:sym typeface="Arial"/>
                        </a:rPr>
                        <a:t>expensive</a:t>
                      </a:r>
                    </a:p>
                  </a:txBody>
                  <a:tcPr marL="28575" marR="28575" marT="28575" marB="28575" anchor="ctr">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r h="639450">
                <a:tc>
                  <a:txBody>
                    <a:bodyPr/>
                    <a:lstStyle/>
                    <a:p>
                      <a:pPr rtl="0">
                        <a:lnSpc>
                          <a:spcPct val="100000"/>
                        </a:lnSpc>
                        <a:buNone/>
                      </a:pPr>
                      <a:r>
                        <a:rPr lang="en" sz="1919">
                          <a:solidFill>
                            <a:srgbClr val="B45F06"/>
                          </a:solidFill>
                          <a:latin typeface="Arial"/>
                          <a:ea typeface="Arial"/>
                          <a:cs typeface="Arial"/>
                          <a:sym typeface="Arial"/>
                        </a:rPr>
                        <a:t>"running against the clock"</a:t>
                      </a:r>
                    </a:p>
                  </a:txBody>
                  <a:tcPr marL="28575" marR="28575" marT="28575" marB="28575" anchor="ctr">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c>
                  <a:txBody>
                    <a:bodyPr/>
                    <a:lstStyle/>
                    <a:p>
                      <a:pPr rtl="0">
                        <a:lnSpc>
                          <a:spcPct val="100000"/>
                        </a:lnSpc>
                        <a:buNone/>
                      </a:pPr>
                      <a:r>
                        <a:rPr lang="en" sz="1919">
                          <a:solidFill>
                            <a:srgbClr val="073763"/>
                          </a:solidFill>
                          <a:latin typeface="Arial"/>
                          <a:ea typeface="Arial"/>
                          <a:cs typeface="Arial"/>
                          <a:sym typeface="Arial"/>
                        </a:rPr>
                        <a:t>running out of time</a:t>
                      </a:r>
                    </a:p>
                  </a:txBody>
                  <a:tcPr marL="28575" marR="28575" marT="28575" marB="28575" anchor="ctr">
                    <a:lnL w="9525" cap="flat">
                      <a:solidFill>
                        <a:srgbClr val="000000"/>
                      </a:solidFill>
                      <a:prstDash val="solid"/>
                      <a:round/>
                      <a:headEnd type="none" w="med" len="med"/>
                      <a:tailEnd type="none" w="med" len="med"/>
                    </a:lnL>
                    <a:lnR w="9525" cap="flat">
                      <a:solidFill>
                        <a:srgbClr val="000000"/>
                      </a:solidFill>
                      <a:prstDash val="solid"/>
                      <a:round/>
                      <a:headEnd type="none" w="med" len="med"/>
                      <a:tailEnd type="none" w="med" len="med"/>
                    </a:lnR>
                    <a:lnT w="9525" cap="flat">
                      <a:solidFill>
                        <a:srgbClr val="000000"/>
                      </a:solidFill>
                      <a:prstDash val="solid"/>
                      <a:round/>
                      <a:headEnd type="none" w="med" len="med"/>
                      <a:tailEnd type="none" w="med" len="med"/>
                    </a:lnT>
                    <a:lnB w="9525" cap="flat">
                      <a:solidFill>
                        <a:srgbClr val="000000"/>
                      </a:solidFill>
                      <a:prstDash val="solid"/>
                      <a:round/>
                      <a:headEnd type="none" w="med" len="med"/>
                      <a:tailEnd type="none" w="med" len="med"/>
                    </a:lnB>
                  </a:tcPr>
                </a:tc>
              </a:tr>
            </a:tbl>
          </a:graphicData>
        </a:graphic>
      </p:graphicFrame>
      <p:sp>
        <p:nvSpPr>
          <p:cNvPr id="7" name="Rectangle 6"/>
          <p:cNvSpPr/>
          <p:nvPr/>
        </p:nvSpPr>
        <p:spPr>
          <a:xfrm>
            <a:off x="228600" y="6477000"/>
            <a:ext cx="8686800" cy="277812"/>
          </a:xfrm>
          <a:prstGeom prst="rect">
            <a:avLst/>
          </a:prstGeom>
          <a:solidFill>
            <a:srgbClr val="0F0F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US"/>
          </a:p>
        </p:txBody>
      </p:sp>
      <p:sp>
        <p:nvSpPr>
          <p:cNvPr id="8" name="Text Box 4"/>
          <p:cNvSpPr txBox="1">
            <a:spLocks noChangeArrowheads="1"/>
          </p:cNvSpPr>
          <p:nvPr/>
        </p:nvSpPr>
        <p:spPr bwMode="auto">
          <a:xfrm>
            <a:off x="293213" y="6477000"/>
            <a:ext cx="8545987" cy="23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95000"/>
              </a:lnSpc>
            </a:pP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www.time4writing.com/free-writing-resources               </a:t>
            </a: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a:t>
            </a:r>
            <a:endParaRPr lang="en-US" sz="1600" dirty="0">
              <a:solidFill>
                <a:srgbClr val="FFFFFF"/>
              </a:solidFill>
              <a:latin typeface="Arial" pitchFamily="34" charset="0"/>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98"/>
        <p:cNvGrpSpPr/>
        <p:nvPr/>
      </p:nvGrpSpPr>
      <p:grpSpPr>
        <a:xfrm>
          <a:off x="0" y="0"/>
          <a:ext cx="0" cy="0"/>
          <a:chOff x="0" y="0"/>
          <a:chExt cx="0" cy="0"/>
        </a:xfrm>
      </p:grpSpPr>
      <p:sp>
        <p:nvSpPr>
          <p:cNvPr id="99" name="Shape 99"/>
          <p:cNvSpPr txBox="1">
            <a:spLocks noGrp="1"/>
          </p:cNvSpPr>
          <p:nvPr>
            <p:ph type="ctrTitle"/>
          </p:nvPr>
        </p:nvSpPr>
        <p:spPr>
          <a:xfrm>
            <a:off x="276030" y="1371600"/>
            <a:ext cx="8332740" cy="795149"/>
          </a:xfrm>
          <a:prstGeom prst="rect">
            <a:avLst/>
          </a:prstGeom>
        </p:spPr>
        <p:txBody>
          <a:bodyPr lIns="38100" tIns="38100" rIns="38100" bIns="38100" anchor="t" anchorCtr="0">
            <a:spAutoFit/>
          </a:bodyPr>
          <a:lstStyle/>
          <a:p>
            <a:pPr algn="ctr" rtl="0">
              <a:lnSpc>
                <a:spcPct val="100000"/>
              </a:lnSpc>
              <a:buNone/>
            </a:pPr>
            <a:r>
              <a:rPr lang="en" sz="3733" b="1" dirty="0">
                <a:solidFill>
                  <a:srgbClr val="B45F06"/>
                </a:solidFill>
                <a:latin typeface="Arial"/>
                <a:ea typeface="Arial"/>
                <a:cs typeface="Arial"/>
                <a:sym typeface="Arial"/>
              </a:rPr>
              <a:t>Personification</a:t>
            </a:r>
          </a:p>
        </p:txBody>
      </p:sp>
      <p:sp>
        <p:nvSpPr>
          <p:cNvPr id="100" name="Shape 100"/>
          <p:cNvSpPr/>
          <p:nvPr/>
        </p:nvSpPr>
        <p:spPr>
          <a:xfrm>
            <a:off x="1710" y="1710"/>
            <a:ext cx="9153877" cy="1381972"/>
          </a:xfrm>
          <a:prstGeom prst="rect">
            <a:avLst/>
          </a:prstGeom>
          <a:blipFill>
            <a:blip r:embed="rId4"/>
            <a:stretch>
              <a:fillRect/>
            </a:stretch>
          </a:blipFill>
        </p:spPr>
      </p:sp>
      <p:sp>
        <p:nvSpPr>
          <p:cNvPr id="101" name="Shape 101"/>
          <p:cNvSpPr txBox="1"/>
          <p:nvPr/>
        </p:nvSpPr>
        <p:spPr>
          <a:xfrm>
            <a:off x="533400" y="1905000"/>
            <a:ext cx="8276609" cy="4590359"/>
          </a:xfrm>
          <a:prstGeom prst="rect">
            <a:avLst/>
          </a:prstGeom>
        </p:spPr>
        <p:txBody>
          <a:bodyPr wrap="square" lIns="38100" tIns="38100" rIns="38100" bIns="38100" anchor="t" anchorCtr="0">
            <a:spAutoFit/>
          </a:bodyPr>
          <a:lstStyle/>
          <a:p>
            <a:pPr rtl="0">
              <a:lnSpc>
                <a:spcPct val="100000"/>
              </a:lnSpc>
              <a:buNone/>
            </a:pPr>
            <a:r>
              <a:rPr lang="en" sz="2933" dirty="0">
                <a:solidFill>
                  <a:srgbClr val="073763"/>
                </a:solidFill>
                <a:latin typeface="arial"/>
                <a:ea typeface="arial"/>
                <a:cs typeface="arial"/>
                <a:sym typeface="arial"/>
              </a:rPr>
              <a:t>Assigning human-like qualities to something that is not human, as in...</a:t>
            </a:r>
          </a:p>
          <a:p>
            <a:pPr rtl="0">
              <a:lnSpc>
                <a:spcPct val="100000"/>
              </a:lnSpc>
              <a:buNone/>
            </a:pPr>
            <a:r>
              <a:rPr lang="en" sz="2933" dirty="0">
                <a:solidFill>
                  <a:srgbClr val="073763"/>
                </a:solidFill>
                <a:latin typeface="arial"/>
                <a:ea typeface="arial"/>
                <a:cs typeface="arial"/>
                <a:sym typeface="arial"/>
              </a:rPr>
              <a:t> </a:t>
            </a:r>
          </a:p>
          <a:p>
            <a:pPr marL="381000" marR="0" lvl="0" indent="-237066" rtl="0">
              <a:lnSpc>
                <a:spcPct val="100000"/>
              </a:lnSpc>
              <a:spcBef>
                <a:spcPts val="0"/>
              </a:spcBef>
              <a:spcAft>
                <a:spcPts val="0"/>
              </a:spcAft>
              <a:buClr>
                <a:srgbClr val="B45F06"/>
              </a:buClr>
              <a:buSzPct val="168582"/>
              <a:buFont typeface="Arial"/>
              <a:buChar char="•"/>
            </a:pPr>
            <a:r>
              <a:rPr lang="en" sz="2933" b="1" dirty="0">
                <a:solidFill>
                  <a:srgbClr val="B45F06"/>
                </a:solidFill>
                <a:latin typeface="courier new"/>
                <a:ea typeface="courier new"/>
                <a:cs typeface="courier new"/>
                <a:sym typeface="courier new"/>
              </a:rPr>
              <a:t>"The carved pumpkin smiled"</a:t>
            </a:r>
          </a:p>
          <a:p>
            <a:pPr marL="381000" marR="0" lvl="0" indent="-237066" rtl="0">
              <a:lnSpc>
                <a:spcPct val="100000"/>
              </a:lnSpc>
              <a:spcBef>
                <a:spcPts val="0"/>
              </a:spcBef>
              <a:spcAft>
                <a:spcPts val="0"/>
              </a:spcAft>
              <a:buClr>
                <a:srgbClr val="073763"/>
              </a:buClr>
              <a:buSzPct val="168582"/>
              <a:buFont typeface="Arial"/>
              <a:buChar char="•"/>
            </a:pPr>
            <a:r>
              <a:rPr lang="en" sz="2933" b="1" dirty="0">
                <a:solidFill>
                  <a:srgbClr val="073763"/>
                </a:solidFill>
                <a:latin typeface="courier new"/>
                <a:ea typeface="courier new"/>
                <a:cs typeface="courier new"/>
                <a:sym typeface="courier new"/>
              </a:rPr>
              <a:t>"The car's headlights winked"</a:t>
            </a:r>
          </a:p>
          <a:p>
            <a:pPr marL="381000" marR="0" lvl="0" indent="-237066" rtl="0">
              <a:lnSpc>
                <a:spcPct val="100000"/>
              </a:lnSpc>
              <a:spcBef>
                <a:spcPts val="0"/>
              </a:spcBef>
              <a:spcAft>
                <a:spcPts val="0"/>
              </a:spcAft>
              <a:buClr>
                <a:srgbClr val="B45F06"/>
              </a:buClr>
              <a:buSzPct val="168582"/>
              <a:buFont typeface="Arial"/>
              <a:buChar char="•"/>
            </a:pPr>
            <a:r>
              <a:rPr lang="en" sz="2933" b="1" dirty="0">
                <a:solidFill>
                  <a:srgbClr val="B45F06"/>
                </a:solidFill>
                <a:latin typeface="courier new"/>
                <a:ea typeface="courier new"/>
                <a:cs typeface="courier new"/>
                <a:sym typeface="courier new"/>
              </a:rPr>
              <a:t>"The sun smiled down on the town"</a:t>
            </a:r>
          </a:p>
          <a:p>
            <a:pPr marL="381000" marR="0" lvl="0" indent="-237066" rtl="0">
              <a:lnSpc>
                <a:spcPct val="100000"/>
              </a:lnSpc>
              <a:spcBef>
                <a:spcPts val="0"/>
              </a:spcBef>
              <a:spcAft>
                <a:spcPts val="0"/>
              </a:spcAft>
              <a:buClr>
                <a:srgbClr val="073763"/>
              </a:buClr>
              <a:buSzPct val="168582"/>
              <a:buFont typeface="Arial"/>
              <a:buChar char="•"/>
            </a:pPr>
            <a:r>
              <a:rPr lang="en" sz="2933" b="1" dirty="0">
                <a:solidFill>
                  <a:srgbClr val="073763"/>
                </a:solidFill>
                <a:latin typeface="courier new"/>
                <a:ea typeface="courier new"/>
                <a:cs typeface="courier new"/>
                <a:sym typeface="courier new"/>
              </a:rPr>
              <a:t>"Milk's favorite cookie is oatmeal" </a:t>
            </a:r>
          </a:p>
          <a:p>
            <a:pPr marL="381000" marR="0" lvl="0" indent="-237066" rtl="0">
              <a:lnSpc>
                <a:spcPct val="100000"/>
              </a:lnSpc>
              <a:spcBef>
                <a:spcPts val="0"/>
              </a:spcBef>
              <a:spcAft>
                <a:spcPts val="0"/>
              </a:spcAft>
              <a:buClr>
                <a:srgbClr val="B45F06"/>
              </a:buClr>
              <a:buSzPct val="168582"/>
              <a:buFont typeface="Arial"/>
              <a:buChar char="•"/>
            </a:pPr>
            <a:r>
              <a:rPr lang="en" sz="2933" b="1" dirty="0">
                <a:solidFill>
                  <a:srgbClr val="B45F06"/>
                </a:solidFill>
                <a:latin typeface="courier new"/>
                <a:ea typeface="courier new"/>
                <a:cs typeface="courier new"/>
                <a:sym typeface="courier new"/>
              </a:rPr>
              <a:t>"This computer hates me"</a:t>
            </a:r>
          </a:p>
          <a:p>
            <a:pPr marL="381000" marR="0" lvl="0" indent="-237066" rtl="0">
              <a:lnSpc>
                <a:spcPct val="100000"/>
              </a:lnSpc>
              <a:spcBef>
                <a:spcPts val="0"/>
              </a:spcBef>
              <a:spcAft>
                <a:spcPts val="0"/>
              </a:spcAft>
              <a:buClr>
                <a:srgbClr val="073763"/>
              </a:buClr>
              <a:buSzPct val="168582"/>
              <a:buFont typeface="Arial"/>
              <a:buChar char="•"/>
            </a:pPr>
            <a:r>
              <a:rPr lang="en" sz="2933" b="1" dirty="0">
                <a:solidFill>
                  <a:srgbClr val="073763"/>
                </a:solidFill>
                <a:latin typeface="courier new"/>
                <a:ea typeface="courier new"/>
                <a:cs typeface="courier new"/>
                <a:sym typeface="courier new"/>
              </a:rPr>
              <a:t>"The camera loves her"</a:t>
            </a:r>
          </a:p>
        </p:txBody>
      </p:sp>
      <p:sp>
        <p:nvSpPr>
          <p:cNvPr id="6" name="Rectangle 5"/>
          <p:cNvSpPr/>
          <p:nvPr/>
        </p:nvSpPr>
        <p:spPr>
          <a:xfrm>
            <a:off x="228600" y="6477000"/>
            <a:ext cx="8686800" cy="277812"/>
          </a:xfrm>
          <a:prstGeom prst="rect">
            <a:avLst/>
          </a:prstGeom>
          <a:solidFill>
            <a:srgbClr val="0F0F4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sz="2400" kern="1200">
                <a:solidFill>
                  <a:schemeClr val="lt1"/>
                </a:solidFill>
                <a:latin typeface="+mn-lt"/>
                <a:ea typeface="+mn-ea"/>
                <a:cs typeface="+mn-cs"/>
              </a:defRPr>
            </a:lvl1pPr>
            <a:lvl2pPr marL="457200" algn="l" rtl="0" fontAlgn="base">
              <a:spcBef>
                <a:spcPct val="0"/>
              </a:spcBef>
              <a:spcAft>
                <a:spcPct val="0"/>
              </a:spcAft>
              <a:defRPr sz="2400" kern="1200">
                <a:solidFill>
                  <a:schemeClr val="lt1"/>
                </a:solidFill>
                <a:latin typeface="+mn-lt"/>
                <a:ea typeface="+mn-ea"/>
                <a:cs typeface="+mn-cs"/>
              </a:defRPr>
            </a:lvl2pPr>
            <a:lvl3pPr marL="914400" algn="l" rtl="0" fontAlgn="base">
              <a:spcBef>
                <a:spcPct val="0"/>
              </a:spcBef>
              <a:spcAft>
                <a:spcPct val="0"/>
              </a:spcAft>
              <a:defRPr sz="2400" kern="1200">
                <a:solidFill>
                  <a:schemeClr val="lt1"/>
                </a:solidFill>
                <a:latin typeface="+mn-lt"/>
                <a:ea typeface="+mn-ea"/>
                <a:cs typeface="+mn-cs"/>
              </a:defRPr>
            </a:lvl3pPr>
            <a:lvl4pPr marL="1371600" algn="l" rtl="0" fontAlgn="base">
              <a:spcBef>
                <a:spcPct val="0"/>
              </a:spcBef>
              <a:spcAft>
                <a:spcPct val="0"/>
              </a:spcAft>
              <a:defRPr sz="2400" kern="1200">
                <a:solidFill>
                  <a:schemeClr val="lt1"/>
                </a:solidFill>
                <a:latin typeface="+mn-lt"/>
                <a:ea typeface="+mn-ea"/>
                <a:cs typeface="+mn-cs"/>
              </a:defRPr>
            </a:lvl4pPr>
            <a:lvl5pPr marL="1828800" algn="l" rtl="0" fontAlgn="base">
              <a:spcBef>
                <a:spcPct val="0"/>
              </a:spcBef>
              <a:spcAft>
                <a:spcPct val="0"/>
              </a:spcAft>
              <a:defRPr sz="2400" kern="1200">
                <a:solidFill>
                  <a:schemeClr val="lt1"/>
                </a:solidFill>
                <a:latin typeface="+mn-lt"/>
                <a:ea typeface="+mn-ea"/>
                <a:cs typeface="+mn-cs"/>
              </a:defRPr>
            </a:lvl5pPr>
            <a:lvl6pPr marL="2286000" algn="l" defTabSz="914400" rtl="0" eaLnBrk="1" latinLnBrk="0" hangingPunct="1">
              <a:defRPr sz="2400" kern="1200">
                <a:solidFill>
                  <a:schemeClr val="lt1"/>
                </a:solidFill>
                <a:latin typeface="+mn-lt"/>
                <a:ea typeface="+mn-ea"/>
                <a:cs typeface="+mn-cs"/>
              </a:defRPr>
            </a:lvl6pPr>
            <a:lvl7pPr marL="2743200" algn="l" defTabSz="914400" rtl="0" eaLnBrk="1" latinLnBrk="0" hangingPunct="1">
              <a:defRPr sz="2400" kern="1200">
                <a:solidFill>
                  <a:schemeClr val="lt1"/>
                </a:solidFill>
                <a:latin typeface="+mn-lt"/>
                <a:ea typeface="+mn-ea"/>
                <a:cs typeface="+mn-cs"/>
              </a:defRPr>
            </a:lvl7pPr>
            <a:lvl8pPr marL="3200400" algn="l" defTabSz="914400" rtl="0" eaLnBrk="1" latinLnBrk="0" hangingPunct="1">
              <a:defRPr sz="2400" kern="1200">
                <a:solidFill>
                  <a:schemeClr val="lt1"/>
                </a:solidFill>
                <a:latin typeface="+mn-lt"/>
                <a:ea typeface="+mn-ea"/>
                <a:cs typeface="+mn-cs"/>
              </a:defRPr>
            </a:lvl8pPr>
            <a:lvl9pPr marL="3657600" algn="l" defTabSz="914400" rtl="0" eaLnBrk="1" latinLnBrk="0" hangingPunct="1">
              <a:defRPr sz="2400" kern="1200">
                <a:solidFill>
                  <a:schemeClr val="lt1"/>
                </a:solidFill>
                <a:latin typeface="+mn-lt"/>
                <a:ea typeface="+mn-ea"/>
                <a:cs typeface="+mn-cs"/>
              </a:defRPr>
            </a:lvl9pPr>
          </a:lstStyle>
          <a:p>
            <a:pPr algn="ctr"/>
            <a:endParaRPr lang="en-US"/>
          </a:p>
        </p:txBody>
      </p:sp>
      <p:sp>
        <p:nvSpPr>
          <p:cNvPr id="7" name="Text Box 4"/>
          <p:cNvSpPr txBox="1">
            <a:spLocks noChangeArrowheads="1"/>
          </p:cNvSpPr>
          <p:nvPr/>
        </p:nvSpPr>
        <p:spPr bwMode="auto">
          <a:xfrm>
            <a:off x="293213" y="6477000"/>
            <a:ext cx="8545987" cy="233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lnSpc>
                <a:spcPct val="95000"/>
              </a:lnSpc>
            </a:pP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www.time4writing.com/free-writing-resources               </a:t>
            </a:r>
            <a:r>
              <a:rPr lang="en-US" sz="1600" dirty="0" smtClean="0">
                <a:solidFill>
                  <a:srgbClr val="FFFFFF"/>
                </a:solidFill>
                <a:latin typeface="Arial" pitchFamily="34" charset="0"/>
              </a:rPr>
              <a:t>Copyright </a:t>
            </a:r>
            <a:r>
              <a:rPr lang="en-US" sz="1600" dirty="0" smtClean="0">
                <a:solidFill>
                  <a:srgbClr val="FFFFFF"/>
                </a:solidFill>
                <a:latin typeface="Arial" pitchFamily="34" charset="0"/>
              </a:rPr>
              <a:t>2012  </a:t>
            </a:r>
            <a:endParaRPr lang="en-US" sz="1600" dirty="0">
              <a:solidFill>
                <a:srgbClr val="FFFFFF"/>
              </a:solidFill>
              <a:latin typeface="Arial" pitchFamily="34" charset="0"/>
            </a:endParaRPr>
          </a:p>
        </p:txBody>
      </p:sp>
    </p:spTree>
  </p:cSld>
  <p:clrMapOvr>
    <a:masterClrMapping/>
  </p:clrMapOvr>
  <p:transition spd="slow">
    <p:cut/>
  </p:transition>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blank">
      <a:dk1>
        <a:srgbClr val="000000"/>
      </a:dk1>
      <a:lt1>
        <a:srgbClr val="FFFFFF"/>
      </a:lt1>
      <a:dk2>
        <a:srgbClr val="073763"/>
      </a:dk2>
      <a:lt2>
        <a:srgbClr val="CFE2F3"/>
      </a:lt2>
      <a:accent1>
        <a:srgbClr val="404040"/>
      </a:accent1>
      <a:accent2>
        <a:srgbClr val="808080"/>
      </a:accent2>
      <a:accent3>
        <a:srgbClr val="C0C0C0"/>
      </a:accent3>
      <a:accent4>
        <a:srgbClr val="396187"/>
      </a:accent4>
      <a:accent5>
        <a:srgbClr val="6B8CAB"/>
      </a:accent5>
      <a:accent6>
        <a:srgbClr val="9DB7CF"/>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235</Words>
  <Application>Microsoft Office PowerPoint</Application>
  <PresentationFormat>On-screen Show (4:3)</PresentationFormat>
  <Paragraphs>109</Paragraphs>
  <Slides>11</Slides>
  <Notes>11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
      <vt:lpstr/>
      <vt:lpstr> Figurative Language: Taking Words Beyond Their  Literal Meaning </vt:lpstr>
      <vt:lpstr>What is figurative language?</vt:lpstr>
      <vt:lpstr>Why use Figurative Language?   to play with a word's literal meaning to make writing more creative and fun to allow a reader to visualize a scene  For example, the idiom:   "It's raining cats and dogs."</vt:lpstr>
      <vt:lpstr>PowerPoint Presentation</vt:lpstr>
      <vt:lpstr>How to Use Literal Language    Compare unrelated things with similes (using the words "like" or "as") metaphors (without using "like" or "as")   Use an idiom, or common expression   Animate an object with personification</vt:lpstr>
      <vt:lpstr>Similes</vt:lpstr>
      <vt:lpstr>Metaphors</vt:lpstr>
      <vt:lpstr>Idioms</vt:lpstr>
      <vt:lpstr>Personification</vt:lpstr>
      <vt:lpstr>Why use Figurative Language?   to play with a word's literal meaning to make writing more creative and fun to allow a reader to visualize a scene  These will help you do just that! similes metaphors idioms personification</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Figurative Language: Taking Words Beyond Their  Literal Meaning </dc:title>
  <dc:creator>Kim</dc:creator>
  <cp:lastModifiedBy>Kim</cp:lastModifiedBy>
  <cp:revision>1</cp:revision>
  <dcterms:modified xsi:type="dcterms:W3CDTF">2012-12-12T20:22:15Z</dcterms:modified>
</cp:coreProperties>
</file>